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67" r:id="rId4"/>
    <p:sldId id="268" r:id="rId5"/>
    <p:sldId id="269" r:id="rId6"/>
    <p:sldId id="259" r:id="rId7"/>
    <p:sldId id="260" r:id="rId8"/>
    <p:sldId id="261" r:id="rId9"/>
    <p:sldId id="271" r:id="rId10"/>
    <p:sldId id="264" r:id="rId11"/>
    <p:sldId id="270" r:id="rId12"/>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285"/>
    <a:srgbClr val="DFE773"/>
    <a:srgbClr val="FFFF00"/>
    <a:srgbClr val="FFCCFF"/>
    <a:srgbClr val="E7EF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58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7000" y="0"/>
            <a:ext cx="3011488" cy="463550"/>
          </a:xfrm>
          <a:prstGeom prst="rect">
            <a:avLst/>
          </a:prstGeom>
        </p:spPr>
        <p:txBody>
          <a:bodyPr vert="horz" lIns="91440" tIns="45720" rIns="91440" bIns="45720" rtlCol="0"/>
          <a:lstStyle>
            <a:lvl1pPr algn="r">
              <a:defRPr sz="1200"/>
            </a:lvl1pPr>
          </a:lstStyle>
          <a:p>
            <a:fld id="{D0C6EB75-33CF-40ED-8073-33C99C5A3D15}" type="datetimeFigureOut">
              <a:rPr lang="en-US" smtClean="0"/>
              <a:t>2/18/2015</a:t>
            </a:fld>
            <a:endParaRPr lang="en-US"/>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45000"/>
            <a:ext cx="5559425" cy="36369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7000" y="8772525"/>
            <a:ext cx="3011488" cy="463550"/>
          </a:xfrm>
          <a:prstGeom prst="rect">
            <a:avLst/>
          </a:prstGeom>
        </p:spPr>
        <p:txBody>
          <a:bodyPr vert="horz" lIns="91440" tIns="45720" rIns="91440" bIns="45720" rtlCol="0" anchor="b"/>
          <a:lstStyle>
            <a:lvl1pPr algn="r">
              <a:defRPr sz="1200"/>
            </a:lvl1pPr>
          </a:lstStyle>
          <a:p>
            <a:fld id="{7EEE7439-6110-47DE-8F44-A33D1ED68ACA}" type="slidenum">
              <a:rPr lang="en-US" smtClean="0"/>
              <a:t>‹#›</a:t>
            </a:fld>
            <a:endParaRPr lang="en-US"/>
          </a:p>
        </p:txBody>
      </p:sp>
    </p:spTree>
    <p:extLst>
      <p:ext uri="{BB962C8B-B14F-4D97-AF65-F5344CB8AC3E}">
        <p14:creationId xmlns:p14="http://schemas.microsoft.com/office/powerpoint/2010/main" val="3526262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EE7439-6110-47DE-8F44-A33D1ED68ACA}" type="slidenum">
              <a:rPr lang="en-US" smtClean="0"/>
              <a:t>11</a:t>
            </a:fld>
            <a:endParaRPr lang="en-US"/>
          </a:p>
        </p:txBody>
      </p:sp>
    </p:spTree>
    <p:extLst>
      <p:ext uri="{BB962C8B-B14F-4D97-AF65-F5344CB8AC3E}">
        <p14:creationId xmlns:p14="http://schemas.microsoft.com/office/powerpoint/2010/main" val="361889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8680B5B-50CF-49EB-915E-E059775C121F}" type="datetimeFigureOut">
              <a:rPr lang="en-US" smtClean="0"/>
              <a:pPr/>
              <a:t>2/18/2015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F651CC0B-907E-44F5-823A-E6B8F26D6686}"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680B5B-50CF-49EB-915E-E059775C121F}" type="datetimeFigureOut">
              <a:rPr lang="en-US" smtClean="0"/>
              <a:pPr/>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1CC0B-907E-44F5-823A-E6B8F26D668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680B5B-50CF-49EB-915E-E059775C121F}" type="datetimeFigureOut">
              <a:rPr lang="en-US" smtClean="0"/>
              <a:pPr/>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1CC0B-907E-44F5-823A-E6B8F26D668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680B5B-50CF-49EB-915E-E059775C121F}" type="datetimeFigureOut">
              <a:rPr lang="en-US" smtClean="0"/>
              <a:pPr/>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1CC0B-907E-44F5-823A-E6B8F26D668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8680B5B-50CF-49EB-915E-E059775C121F}" type="datetimeFigureOut">
              <a:rPr lang="en-US" smtClean="0"/>
              <a:pPr/>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F651CC0B-907E-44F5-823A-E6B8F26D668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8680B5B-50CF-49EB-915E-E059775C121F}" type="datetimeFigureOut">
              <a:rPr lang="en-US" smtClean="0"/>
              <a:pPr/>
              <a:t>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1CC0B-907E-44F5-823A-E6B8F26D668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8680B5B-50CF-49EB-915E-E059775C121F}" type="datetimeFigureOut">
              <a:rPr lang="en-US" smtClean="0"/>
              <a:pPr/>
              <a:t>2/18/2015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51CC0B-907E-44F5-823A-E6B8F26D668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8680B5B-50CF-49EB-915E-E059775C121F}" type="datetimeFigureOut">
              <a:rPr lang="en-US" smtClean="0"/>
              <a:pPr/>
              <a:t>2/18/2015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51CC0B-907E-44F5-823A-E6B8F26D668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680B5B-50CF-49EB-915E-E059775C121F}" type="datetimeFigureOut">
              <a:rPr lang="en-US" smtClean="0"/>
              <a:pPr/>
              <a:t>2/18/2015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51CC0B-907E-44F5-823A-E6B8F26D668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8680B5B-50CF-49EB-915E-E059775C121F}" type="datetimeFigureOut">
              <a:rPr lang="en-US" smtClean="0"/>
              <a:pPr/>
              <a:t>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1CC0B-907E-44F5-823A-E6B8F26D668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8680B5B-50CF-49EB-915E-E059775C121F}" type="datetimeFigureOut">
              <a:rPr lang="en-US" smtClean="0"/>
              <a:pPr/>
              <a:t>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1CC0B-907E-44F5-823A-E6B8F26D668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lumOff val="5000"/>
                <a:alpha val="63000"/>
              </a:schemeClr>
            </a:gs>
            <a:gs pos="3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8680B5B-50CF-49EB-915E-E059775C121F}" type="datetimeFigureOut">
              <a:rPr lang="en-US" smtClean="0"/>
              <a:pPr/>
              <a:t>2/18/2015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651CC0B-907E-44F5-823A-E6B8F26D668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oilandgaslawyerblog.com/adopt-amend-3-70-common-carrier-120214-SIG.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95000"/>
                <a:lumOff val="5000"/>
                <a:alpha val="63000"/>
              </a:schemeClr>
            </a:gs>
            <a:gs pos="3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28800" y="542988"/>
            <a:ext cx="5486400" cy="750888"/>
          </a:xfrm>
          <a:effectLst>
            <a:outerShdw blurRad="50800" dist="38100" dir="2700000" algn="tl" rotWithShape="0">
              <a:prstClr val="black">
                <a:alpha val="40000"/>
              </a:prstClr>
            </a:outerShdw>
          </a:effectLst>
        </p:spPr>
        <p:txBody>
          <a:bodyPr>
            <a:noAutofit/>
          </a:bodyPr>
          <a:lstStyle/>
          <a:p>
            <a:r>
              <a:rPr lang="en-US" sz="2800" dirty="0" smtClean="0">
                <a:solidFill>
                  <a:srgbClr val="FFE285"/>
                </a:solidFill>
              </a:rPr>
              <a:t>Common Carrier Condemnation after </a:t>
            </a:r>
            <a:r>
              <a:rPr lang="en-US" sz="2800" i="1" dirty="0" err="1" smtClean="0">
                <a:solidFill>
                  <a:srgbClr val="FFE285"/>
                </a:solidFill>
              </a:rPr>
              <a:t>Denbury</a:t>
            </a:r>
            <a:endParaRPr lang="en-US" sz="2800" dirty="0">
              <a:solidFill>
                <a:srgbClr val="FFE285"/>
              </a:solidFill>
            </a:endParaRPr>
          </a:p>
        </p:txBody>
      </p:sp>
      <p:pic>
        <p:nvPicPr>
          <p:cNvPr id="23554" name="Picture 2" descr="http://www.treatyenergy.com/images/bigstockphoto_drilling_rig_silhouette_186301_cz3l.jpg"/>
          <p:cNvPicPr>
            <a:picLocks noGrp="1" noChangeAspect="1" noChangeArrowheads="1"/>
          </p:cNvPicPr>
          <p:nvPr>
            <p:ph type="pic" idx="1"/>
          </p:nvPr>
        </p:nvPicPr>
        <p:blipFill>
          <a:blip r:embed="rId2" cstate="print">
            <a:lum bright="30000"/>
          </a:blip>
          <a:srcRect l="3962" r="3962"/>
          <a:stretch>
            <a:fillRect/>
          </a:stretch>
        </p:blipFill>
        <p:spPr bwMode="auto">
          <a:xfrm>
            <a:off x="1676400" y="1966229"/>
            <a:ext cx="6090524" cy="4398712"/>
          </a:xfrm>
          <a:prstGeom prst="rect">
            <a:avLst/>
          </a:prstGeom>
          <a:noFill/>
        </p:spPr>
      </p:pic>
      <p:sp>
        <p:nvSpPr>
          <p:cNvPr id="6" name="Text Placeholder 5"/>
          <p:cNvSpPr>
            <a:spLocks noGrp="1"/>
          </p:cNvSpPr>
          <p:nvPr>
            <p:ph type="body" sz="half" idx="2"/>
          </p:nvPr>
        </p:nvSpPr>
        <p:spPr>
          <a:xfrm>
            <a:off x="1833282" y="1371600"/>
            <a:ext cx="5486400" cy="530352"/>
          </a:xfrm>
        </p:spPr>
        <p:txBody>
          <a:bodyPr>
            <a:normAutofit lnSpcReduction="10000"/>
          </a:bodyPr>
          <a:lstStyle/>
          <a:p>
            <a:r>
              <a:rPr lang="en-US" dirty="0" smtClean="0"/>
              <a:t>Martin P. Averill</a:t>
            </a:r>
          </a:p>
          <a:p>
            <a:r>
              <a:rPr lang="en-US" dirty="0" smtClean="0"/>
              <a:t>Member, Gray, Reed &amp; McGraw P.C.</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FFE285"/>
                </a:solidFill>
              </a:rPr>
              <a:t>FERC Certificate Comparison</a:t>
            </a:r>
            <a:endParaRPr lang="en-US" sz="2800" dirty="0">
              <a:solidFill>
                <a:srgbClr val="FFE285"/>
              </a:solidFill>
            </a:endParaRPr>
          </a:p>
        </p:txBody>
      </p:sp>
      <p:sp>
        <p:nvSpPr>
          <p:cNvPr id="3" name="Content Placeholder 2"/>
          <p:cNvSpPr>
            <a:spLocks noGrp="1"/>
          </p:cNvSpPr>
          <p:nvPr>
            <p:ph idx="1"/>
          </p:nvPr>
        </p:nvSpPr>
        <p:spPr>
          <a:xfrm>
            <a:off x="533400" y="1371600"/>
            <a:ext cx="8229600" cy="4709160"/>
          </a:xfrm>
        </p:spPr>
        <p:txBody>
          <a:bodyPr>
            <a:normAutofit/>
          </a:bodyPr>
          <a:lstStyle/>
          <a:p>
            <a:pPr algn="just">
              <a:buClrTx/>
            </a:pPr>
            <a:r>
              <a:rPr lang="en-US" sz="2000" dirty="0" smtClean="0">
                <a:solidFill>
                  <a:schemeClr val="bg1"/>
                </a:solidFill>
              </a:rPr>
              <a:t>Note the contrast between RRC position on T-4 permit meaning and scope and FERC Certificate of Convenience and Public Necessity for natural gas common carriers—FERC Certificate conveys the power of eminent domain under federal law.</a:t>
            </a:r>
          </a:p>
          <a:p>
            <a:pPr algn="just">
              <a:buClrTx/>
            </a:pPr>
            <a:r>
              <a:rPr lang="en-US" sz="2000" dirty="0" smtClean="0">
                <a:solidFill>
                  <a:schemeClr val="bg1"/>
                </a:solidFill>
              </a:rPr>
              <a:t>Many of the comments to the RRC proposed rule changes seem to advocate for a FERC-type process and scope in the issuance of a T-4 permit.  The difference is legislative.  Texas law does not provide for such application, while federal law does.</a:t>
            </a:r>
          </a:p>
          <a:p>
            <a:pPr algn="just">
              <a:buClrTx/>
            </a:pPr>
            <a:r>
              <a:rPr lang="en-US" sz="2000" dirty="0" smtClean="0">
                <a:solidFill>
                  <a:schemeClr val="bg1"/>
                </a:solidFill>
              </a:rPr>
              <a:t>FERC permit process is much more involved, requiring notice, environmental review, allowing for comments and intervention by affected landowners, and often involving public hearings.  RRC process does not include any of that.</a:t>
            </a: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0"/>
            <a:ext cx="8229600" cy="685800"/>
          </a:xfrm>
        </p:spPr>
        <p:txBody>
          <a:bodyPr>
            <a:normAutofit fontScale="90000"/>
          </a:bodyPr>
          <a:lstStyle/>
          <a:p>
            <a:r>
              <a:rPr lang="en-US" sz="3100" dirty="0" smtClean="0">
                <a:solidFill>
                  <a:srgbClr val="FFE285"/>
                </a:solidFill>
              </a:rPr>
              <a:t>Concerns and Issues going forward</a:t>
            </a:r>
            <a:r>
              <a:rPr lang="en-US" sz="2400" dirty="0" smtClean="0"/>
              <a:t/>
            </a:r>
            <a:br>
              <a:rPr lang="en-US" sz="2400" dirty="0" smtClean="0"/>
            </a:br>
            <a:endParaRPr lang="en-US" sz="2400" dirty="0"/>
          </a:p>
        </p:txBody>
      </p:sp>
      <p:sp>
        <p:nvSpPr>
          <p:cNvPr id="3" name="Content Placeholder 2"/>
          <p:cNvSpPr>
            <a:spLocks noGrp="1"/>
          </p:cNvSpPr>
          <p:nvPr>
            <p:ph type="subTitle" idx="1"/>
          </p:nvPr>
        </p:nvSpPr>
        <p:spPr/>
        <p:txBody>
          <a:bodyPr>
            <a:normAutofit/>
          </a:bodyPr>
          <a:lstStyle/>
          <a:p>
            <a:pPr algn="just">
              <a:spcBef>
                <a:spcPts val="0"/>
              </a:spcBef>
              <a:buNone/>
            </a:pPr>
            <a:endParaRPr lang="en-US" sz="1400" b="1" i="1" dirty="0" smtClean="0">
              <a:solidFill>
                <a:schemeClr val="bg1"/>
              </a:solidFill>
            </a:endParaRPr>
          </a:p>
          <a:p>
            <a:endParaRPr lang="en-US" dirty="0" smtClean="0"/>
          </a:p>
          <a:p>
            <a:pPr>
              <a:buNone/>
            </a:pPr>
            <a:endParaRPr lang="en-US" dirty="0">
              <a:solidFill>
                <a:schemeClr val="bg1"/>
              </a:solidFill>
            </a:endParaRPr>
          </a:p>
        </p:txBody>
      </p:sp>
      <p:sp>
        <p:nvSpPr>
          <p:cNvPr id="4" name="Rectangle 3"/>
          <p:cNvSpPr/>
          <p:nvPr/>
        </p:nvSpPr>
        <p:spPr>
          <a:xfrm>
            <a:off x="800100" y="1295400"/>
            <a:ext cx="7543800" cy="4339650"/>
          </a:xfrm>
          <a:prstGeom prst="rect">
            <a:avLst/>
          </a:prstGeom>
        </p:spPr>
        <p:txBody>
          <a:bodyPr wrap="square">
            <a:spAutoFit/>
          </a:bodyPr>
          <a:lstStyle/>
          <a:p>
            <a:pPr marL="285750" indent="-285750" algn="just">
              <a:spcAft>
                <a:spcPts val="1200"/>
              </a:spcAft>
              <a:buFont typeface="Wingdings 2" panose="05020102010507070707" pitchFamily="18" charset="2"/>
              <a:buChar char="¨"/>
            </a:pPr>
            <a:r>
              <a:rPr lang="en-US" dirty="0" smtClean="0">
                <a:solidFill>
                  <a:schemeClr val="bg1"/>
                </a:solidFill>
              </a:rPr>
              <a:t>Timing of landowner challenges</a:t>
            </a:r>
          </a:p>
          <a:p>
            <a:pPr marL="285750" indent="-285750" algn="just">
              <a:spcAft>
                <a:spcPts val="1200"/>
              </a:spcAft>
              <a:buFont typeface="Wingdings 2" panose="05020102010507070707" pitchFamily="18" charset="2"/>
              <a:buChar char="¨"/>
            </a:pPr>
            <a:r>
              <a:rPr lang="en-US" dirty="0" smtClean="0">
                <a:solidFill>
                  <a:schemeClr val="bg1"/>
                </a:solidFill>
              </a:rPr>
              <a:t>Procedural aspects—pretrial, interlocutory, MSJ, injunction</a:t>
            </a:r>
          </a:p>
          <a:p>
            <a:pPr marL="285750" indent="-285750" algn="just">
              <a:spcAft>
                <a:spcPts val="1200"/>
              </a:spcAft>
              <a:buFont typeface="Wingdings 2" panose="05020102010507070707" pitchFamily="18" charset="2"/>
              <a:buChar char="¨"/>
            </a:pPr>
            <a:r>
              <a:rPr lang="en-US" dirty="0" smtClean="0">
                <a:solidFill>
                  <a:schemeClr val="bg1"/>
                </a:solidFill>
              </a:rPr>
              <a:t>Possession pending litigation—does it make sense in this context?</a:t>
            </a:r>
          </a:p>
          <a:p>
            <a:pPr marL="285750" indent="-285750" algn="just">
              <a:spcAft>
                <a:spcPts val="1200"/>
              </a:spcAft>
              <a:buFont typeface="Wingdings 2" panose="05020102010507070707" pitchFamily="18" charset="2"/>
              <a:buChar char="¨"/>
            </a:pPr>
            <a:r>
              <a:rPr lang="en-US" dirty="0" smtClean="0">
                <a:solidFill>
                  <a:schemeClr val="bg1"/>
                </a:solidFill>
              </a:rPr>
              <a:t>Nebraska court issued temporary injunction against Keystone to protect landowners this week</a:t>
            </a:r>
          </a:p>
          <a:p>
            <a:pPr marL="285750" indent="-285750" algn="just">
              <a:spcAft>
                <a:spcPts val="1200"/>
              </a:spcAft>
              <a:buFont typeface="Wingdings 2" panose="05020102010507070707" pitchFamily="18" charset="2"/>
              <a:buChar char="¨"/>
            </a:pPr>
            <a:r>
              <a:rPr lang="en-US" dirty="0" smtClean="0">
                <a:solidFill>
                  <a:schemeClr val="bg1"/>
                </a:solidFill>
              </a:rPr>
              <a:t>Are these really “matter of law” determinations under the </a:t>
            </a:r>
            <a:r>
              <a:rPr lang="en-US" i="1" dirty="0" err="1" smtClean="0">
                <a:solidFill>
                  <a:schemeClr val="bg1"/>
                </a:solidFill>
              </a:rPr>
              <a:t>Denbury</a:t>
            </a:r>
            <a:r>
              <a:rPr lang="en-US" dirty="0" smtClean="0">
                <a:solidFill>
                  <a:schemeClr val="bg1"/>
                </a:solidFill>
              </a:rPr>
              <a:t> standard?  Many factual issues involved in “</a:t>
            </a:r>
            <a:r>
              <a:rPr lang="en-US" smtClean="0">
                <a:solidFill>
                  <a:schemeClr val="bg1"/>
                </a:solidFill>
              </a:rPr>
              <a:t>reasonable probability”</a:t>
            </a:r>
            <a:endParaRPr lang="en-US" dirty="0" smtClean="0">
              <a:solidFill>
                <a:schemeClr val="bg1"/>
              </a:solidFill>
            </a:endParaRPr>
          </a:p>
          <a:p>
            <a:pPr marL="285750" indent="-285750" algn="just">
              <a:spcAft>
                <a:spcPts val="1200"/>
              </a:spcAft>
              <a:buFont typeface="Wingdings 2" panose="05020102010507070707" pitchFamily="18" charset="2"/>
              <a:buChar char="¨"/>
            </a:pPr>
            <a:r>
              <a:rPr lang="en-US" dirty="0" smtClean="0">
                <a:solidFill>
                  <a:schemeClr val="bg1"/>
                </a:solidFill>
              </a:rPr>
              <a:t>Legislative response forthcoming?  Express delegation of authority to RRC similar to FERC authority?</a:t>
            </a:r>
          </a:p>
          <a:p>
            <a:pPr marL="285750" indent="-285750" algn="just">
              <a:spcAft>
                <a:spcPts val="1200"/>
              </a:spcAft>
              <a:buFont typeface="Wingdings 2" panose="05020102010507070707" pitchFamily="18" charset="2"/>
              <a:buChar char="¨"/>
            </a:pPr>
            <a:r>
              <a:rPr lang="en-US" dirty="0" smtClean="0">
                <a:solidFill>
                  <a:schemeClr val="bg1"/>
                </a:solidFill>
              </a:rPr>
              <a:t>Rather than multiple challenges in various jurisdictions to the same pipeline, a single adversarial procedure in Commission on the issue of common carrier status seems to make the most sense</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458200" cy="1219200"/>
          </a:xfrm>
        </p:spPr>
        <p:txBody>
          <a:bodyPr>
            <a:normAutofit fontScale="90000"/>
          </a:bodyPr>
          <a:lstStyle/>
          <a:p>
            <a:r>
              <a:rPr lang="en-US" sz="2800" i="1" dirty="0" smtClean="0">
                <a:solidFill>
                  <a:srgbClr val="FFE285"/>
                </a:solidFill>
              </a:rPr>
              <a:t>Texas Rice Land Partners, Ltd. v. </a:t>
            </a:r>
            <a:r>
              <a:rPr lang="en-US" sz="2800" i="1" dirty="0" err="1" smtClean="0">
                <a:solidFill>
                  <a:srgbClr val="FFE285"/>
                </a:solidFill>
              </a:rPr>
              <a:t>Denbury</a:t>
            </a:r>
            <a:r>
              <a:rPr lang="en-US" sz="2800" i="1" dirty="0" smtClean="0">
                <a:solidFill>
                  <a:srgbClr val="FFE285"/>
                </a:solidFill>
              </a:rPr>
              <a:t> Green Pipeline-Texas, LLC</a:t>
            </a:r>
            <a:r>
              <a:rPr lang="en-US" sz="2800" dirty="0" smtClean="0">
                <a:solidFill>
                  <a:srgbClr val="FFE285"/>
                </a:solidFill>
              </a:rPr>
              <a:t>, 363 S.W.3d 192 (Tex. 2012)</a:t>
            </a:r>
            <a:endParaRPr lang="en-US" sz="2800" i="1" dirty="0">
              <a:solidFill>
                <a:srgbClr val="FFE285"/>
              </a:solidFill>
            </a:endParaRPr>
          </a:p>
        </p:txBody>
      </p:sp>
      <p:sp>
        <p:nvSpPr>
          <p:cNvPr id="3" name="Content Placeholder 2"/>
          <p:cNvSpPr>
            <a:spLocks noGrp="1"/>
          </p:cNvSpPr>
          <p:nvPr>
            <p:ph idx="1"/>
          </p:nvPr>
        </p:nvSpPr>
        <p:spPr>
          <a:xfrm>
            <a:off x="533400" y="1143000"/>
            <a:ext cx="8077200" cy="5257800"/>
          </a:xfrm>
        </p:spPr>
        <p:txBody>
          <a:bodyPr>
            <a:normAutofit fontScale="92500" lnSpcReduction="20000"/>
          </a:bodyPr>
          <a:lstStyle/>
          <a:p>
            <a:pPr marL="854075" lvl="1" indent="-474663">
              <a:spcBef>
                <a:spcPts val="0"/>
              </a:spcBef>
              <a:buClr>
                <a:schemeClr val="bg1"/>
              </a:buClr>
              <a:buNone/>
              <a:tabLst>
                <a:tab pos="854075" algn="l"/>
                <a:tab pos="3032125" algn="l"/>
              </a:tabLst>
            </a:pPr>
            <a:r>
              <a:rPr lang="en-US" dirty="0" smtClean="0">
                <a:solidFill>
                  <a:schemeClr val="bg1"/>
                </a:solidFill>
              </a:rPr>
              <a:t>	</a:t>
            </a:r>
          </a:p>
          <a:p>
            <a:pPr lvl="0">
              <a:lnSpc>
                <a:spcPct val="110000"/>
              </a:lnSpc>
              <a:buClrTx/>
              <a:buFont typeface="Wingdings 2" panose="05020102010507070707" pitchFamily="18" charset="2"/>
              <a:buChar char=""/>
            </a:pPr>
            <a:r>
              <a:rPr lang="en-US" sz="1600" dirty="0" smtClean="0">
                <a:solidFill>
                  <a:schemeClr val="bg1"/>
                </a:solidFill>
              </a:rPr>
              <a:t>CO2 pipeline under TNRC 111.002(6)</a:t>
            </a:r>
          </a:p>
          <a:p>
            <a:pPr lvl="0" algn="just">
              <a:lnSpc>
                <a:spcPct val="110000"/>
              </a:lnSpc>
              <a:buClrTx/>
              <a:buFont typeface="Wingdings 2" panose="05020102010507070707" pitchFamily="18" charset="2"/>
              <a:buChar char=""/>
            </a:pPr>
            <a:r>
              <a:rPr lang="en-US" sz="1600" dirty="0" smtClean="0">
                <a:solidFill>
                  <a:schemeClr val="bg1"/>
                </a:solidFill>
              </a:rPr>
              <a:t>Landowner and its tenant farmer refused access for easement survey</a:t>
            </a:r>
          </a:p>
          <a:p>
            <a:pPr lvl="0" algn="just">
              <a:lnSpc>
                <a:spcPct val="110000"/>
              </a:lnSpc>
              <a:buClrTx/>
              <a:buFont typeface="Wingdings 2" panose="05020102010507070707" pitchFamily="18" charset="2"/>
              <a:buChar char=""/>
            </a:pPr>
            <a:r>
              <a:rPr lang="en-US" sz="1600" dirty="0" err="1" smtClean="0">
                <a:solidFill>
                  <a:schemeClr val="bg1"/>
                </a:solidFill>
              </a:rPr>
              <a:t>Denbury</a:t>
            </a:r>
            <a:r>
              <a:rPr lang="en-US" sz="1600" dirty="0" smtClean="0">
                <a:solidFill>
                  <a:schemeClr val="bg1"/>
                </a:solidFill>
              </a:rPr>
              <a:t> sued for injunction against interference; cross motions for sum. judgment filed.</a:t>
            </a:r>
          </a:p>
          <a:p>
            <a:pPr lvl="0" algn="just">
              <a:lnSpc>
                <a:spcPct val="110000"/>
              </a:lnSpc>
              <a:buClrTx/>
              <a:buFont typeface="Wingdings 2" panose="05020102010507070707" pitchFamily="18" charset="2"/>
              <a:buChar char=""/>
            </a:pPr>
            <a:r>
              <a:rPr lang="en-US" sz="1600" dirty="0" err="1" smtClean="0">
                <a:solidFill>
                  <a:schemeClr val="bg1"/>
                </a:solidFill>
              </a:rPr>
              <a:t>Denbury</a:t>
            </a:r>
            <a:r>
              <a:rPr lang="en-US" sz="1600" dirty="0" smtClean="0">
                <a:solidFill>
                  <a:schemeClr val="bg1"/>
                </a:solidFill>
              </a:rPr>
              <a:t> granted MSJ as “common carrier” and permanent injunction issued</a:t>
            </a:r>
          </a:p>
          <a:p>
            <a:pPr lvl="0" algn="just">
              <a:lnSpc>
                <a:spcPct val="110000"/>
              </a:lnSpc>
              <a:buClrTx/>
              <a:buFont typeface="Wingdings 2" panose="05020102010507070707" pitchFamily="18" charset="2"/>
              <a:buChar char=""/>
            </a:pPr>
            <a:r>
              <a:rPr lang="en-US" sz="1600" dirty="0" smtClean="0">
                <a:solidFill>
                  <a:schemeClr val="bg1"/>
                </a:solidFill>
              </a:rPr>
              <a:t>Affirmed by Court of Appeals</a:t>
            </a:r>
          </a:p>
          <a:p>
            <a:pPr lvl="0" algn="just">
              <a:lnSpc>
                <a:spcPct val="110000"/>
              </a:lnSpc>
              <a:buClrTx/>
              <a:buFont typeface="Wingdings 2" panose="05020102010507070707" pitchFamily="18" charset="2"/>
              <a:buChar char=""/>
            </a:pPr>
            <a:r>
              <a:rPr lang="en-US" sz="1600" dirty="0" smtClean="0">
                <a:solidFill>
                  <a:schemeClr val="bg1"/>
                </a:solidFill>
              </a:rPr>
              <a:t>Supreme Court overturns MSJ, remands case</a:t>
            </a:r>
            <a:endParaRPr lang="en-US" sz="1600" dirty="0">
              <a:solidFill>
                <a:schemeClr val="bg1"/>
              </a:solidFill>
            </a:endParaRPr>
          </a:p>
          <a:p>
            <a:pPr lvl="0" algn="just">
              <a:lnSpc>
                <a:spcPct val="110000"/>
              </a:lnSpc>
              <a:buClrTx/>
              <a:buFont typeface="Wingdings 2" panose="05020102010507070707" pitchFamily="18" charset="2"/>
              <a:buChar char=""/>
            </a:pPr>
            <a:r>
              <a:rPr lang="en-US" sz="1600" dirty="0">
                <a:solidFill>
                  <a:schemeClr val="bg1"/>
                </a:solidFill>
              </a:rPr>
              <a:t>T-4 Certificate from RRC not </a:t>
            </a:r>
            <a:r>
              <a:rPr lang="en-US" sz="1600" dirty="0" smtClean="0">
                <a:solidFill>
                  <a:schemeClr val="bg1"/>
                </a:solidFill>
              </a:rPr>
              <a:t>enough—merely a “registration process, clerical act”</a:t>
            </a:r>
          </a:p>
          <a:p>
            <a:pPr lvl="0" algn="just">
              <a:lnSpc>
                <a:spcPct val="110000"/>
              </a:lnSpc>
              <a:buClrTx/>
              <a:buFont typeface="Wingdings 2" panose="05020102010507070707" pitchFamily="18" charset="2"/>
              <a:buChar char=""/>
            </a:pPr>
            <a:r>
              <a:rPr lang="en-US" sz="1600" dirty="0" smtClean="0">
                <a:solidFill>
                  <a:schemeClr val="bg1"/>
                </a:solidFill>
              </a:rPr>
              <a:t>Filing written acceptance of Chapter 111 only first element.  </a:t>
            </a:r>
          </a:p>
          <a:p>
            <a:pPr lvl="0" algn="just">
              <a:lnSpc>
                <a:spcPct val="110000"/>
              </a:lnSpc>
              <a:buClrTx/>
              <a:buFont typeface="Wingdings 2" panose="05020102010507070707" pitchFamily="18" charset="2"/>
              <a:buChar char=""/>
            </a:pPr>
            <a:r>
              <a:rPr lang="en-US" sz="1600" dirty="0" smtClean="0">
                <a:solidFill>
                  <a:schemeClr val="bg1"/>
                </a:solidFill>
              </a:rPr>
              <a:t>“To or for the public for hire” is an additional element in 111.002(6)</a:t>
            </a:r>
          </a:p>
          <a:p>
            <a:pPr lvl="0" algn="just">
              <a:lnSpc>
                <a:spcPct val="110000"/>
              </a:lnSpc>
              <a:buClrTx/>
              <a:buFont typeface="Wingdings 2" panose="05020102010507070707" pitchFamily="18" charset="2"/>
              <a:buChar char=""/>
            </a:pPr>
            <a:r>
              <a:rPr lang="en-US" sz="1600" dirty="0" smtClean="0">
                <a:solidFill>
                  <a:schemeClr val="bg1"/>
                </a:solidFill>
              </a:rPr>
              <a:t>Standard:  must </a:t>
            </a:r>
            <a:r>
              <a:rPr lang="en-US" sz="1600" dirty="0">
                <a:solidFill>
                  <a:schemeClr val="bg1"/>
                </a:solidFill>
              </a:rPr>
              <a:t>show “a </a:t>
            </a:r>
            <a:r>
              <a:rPr lang="en-US" sz="1600" b="1" i="1" dirty="0">
                <a:solidFill>
                  <a:schemeClr val="bg1"/>
                </a:solidFill>
              </a:rPr>
              <a:t>reasonable probability </a:t>
            </a:r>
            <a:r>
              <a:rPr lang="en-US" sz="1600" dirty="0">
                <a:solidFill>
                  <a:schemeClr val="bg1"/>
                </a:solidFill>
              </a:rPr>
              <a:t>. . . that the pipeline will </a:t>
            </a:r>
            <a:r>
              <a:rPr lang="en-US" sz="1600" b="1" i="1" dirty="0">
                <a:solidFill>
                  <a:schemeClr val="bg1"/>
                </a:solidFill>
              </a:rPr>
              <a:t>at some point after construction</a:t>
            </a:r>
            <a:r>
              <a:rPr lang="en-US" sz="1600" dirty="0">
                <a:solidFill>
                  <a:schemeClr val="bg1"/>
                </a:solidFill>
              </a:rPr>
              <a:t> serve the public by transporting gas for </a:t>
            </a:r>
            <a:r>
              <a:rPr lang="en-US" sz="1600" b="1" i="1" dirty="0">
                <a:solidFill>
                  <a:schemeClr val="bg1"/>
                </a:solidFill>
              </a:rPr>
              <a:t>one or more customers </a:t>
            </a:r>
            <a:r>
              <a:rPr lang="en-US" sz="1600" dirty="0">
                <a:solidFill>
                  <a:schemeClr val="bg1"/>
                </a:solidFill>
              </a:rPr>
              <a:t>who will either retain ownership of their gas or sell it to parties other than the carrier.”</a:t>
            </a:r>
          </a:p>
          <a:p>
            <a:pPr lvl="0" algn="just">
              <a:lnSpc>
                <a:spcPct val="110000"/>
              </a:lnSpc>
              <a:buClrTx/>
              <a:buFont typeface="Wingdings 2" panose="05020102010507070707" pitchFamily="18" charset="2"/>
              <a:buChar char=""/>
            </a:pPr>
            <a:r>
              <a:rPr lang="en-US" sz="1600" dirty="0">
                <a:solidFill>
                  <a:schemeClr val="bg1"/>
                </a:solidFill>
              </a:rPr>
              <a:t>Website statements indicated private use </a:t>
            </a:r>
            <a:r>
              <a:rPr lang="en-US" sz="1600" dirty="0" smtClean="0">
                <a:solidFill>
                  <a:schemeClr val="bg1"/>
                </a:solidFill>
              </a:rPr>
              <a:t>intended</a:t>
            </a:r>
            <a:endParaRPr lang="en-US" sz="1600" dirty="0">
              <a:solidFill>
                <a:schemeClr val="bg1"/>
              </a:solidFill>
            </a:endParaRPr>
          </a:p>
          <a:p>
            <a:pPr lvl="0" algn="just">
              <a:lnSpc>
                <a:spcPct val="110000"/>
              </a:lnSpc>
              <a:buClrTx/>
              <a:buFont typeface="Wingdings 2" panose="05020102010507070707" pitchFamily="18" charset="2"/>
              <a:buChar char=""/>
            </a:pPr>
            <a:r>
              <a:rPr lang="en-US" sz="1600" dirty="0" err="1">
                <a:solidFill>
                  <a:schemeClr val="bg1"/>
                </a:solidFill>
              </a:rPr>
              <a:t>Denbury</a:t>
            </a:r>
            <a:r>
              <a:rPr lang="en-US" sz="1600" dirty="0">
                <a:solidFill>
                  <a:schemeClr val="bg1"/>
                </a:solidFill>
              </a:rPr>
              <a:t> </a:t>
            </a:r>
            <a:r>
              <a:rPr lang="en-US" sz="1600" dirty="0" smtClean="0">
                <a:solidFill>
                  <a:schemeClr val="bg1"/>
                </a:solidFill>
              </a:rPr>
              <a:t>officer deposition—only “possibility</a:t>
            </a:r>
            <a:r>
              <a:rPr lang="en-US" sz="1600" dirty="0">
                <a:solidFill>
                  <a:schemeClr val="bg1"/>
                </a:solidFill>
              </a:rPr>
              <a:t>” would transport third party gas</a:t>
            </a:r>
          </a:p>
          <a:p>
            <a:pPr algn="just">
              <a:lnSpc>
                <a:spcPct val="110000"/>
              </a:lnSpc>
              <a:buClrTx/>
              <a:buFont typeface="Wingdings 2" panose="05020102010507070707" pitchFamily="18" charset="2"/>
              <a:buChar char=""/>
            </a:pPr>
            <a:r>
              <a:rPr lang="en-US" sz="1600" dirty="0">
                <a:solidFill>
                  <a:schemeClr val="bg1"/>
                </a:solidFill>
              </a:rPr>
              <a:t>Corporate separateness </a:t>
            </a:r>
            <a:r>
              <a:rPr lang="en-US" sz="1600" dirty="0" smtClean="0">
                <a:solidFill>
                  <a:schemeClr val="bg1"/>
                </a:solidFill>
              </a:rPr>
              <a:t>ignored—</a:t>
            </a:r>
            <a:r>
              <a:rPr lang="en-US" sz="1600" i="1" dirty="0" smtClean="0">
                <a:solidFill>
                  <a:schemeClr val="bg1"/>
                </a:solidFill>
              </a:rPr>
              <a:t>see </a:t>
            </a:r>
            <a:r>
              <a:rPr lang="en-US" sz="1600" dirty="0" smtClean="0">
                <a:solidFill>
                  <a:schemeClr val="bg1"/>
                </a:solidFill>
              </a:rPr>
              <a:t>footnote 23</a:t>
            </a:r>
          </a:p>
          <a:p>
            <a:pPr algn="just">
              <a:lnSpc>
                <a:spcPct val="110000"/>
              </a:lnSpc>
              <a:buClrTx/>
              <a:buFont typeface="Wingdings 2" panose="05020102010507070707" pitchFamily="18" charset="2"/>
              <a:buChar char=""/>
            </a:pPr>
            <a:r>
              <a:rPr lang="en-US" sz="1600" dirty="0" smtClean="0">
                <a:solidFill>
                  <a:schemeClr val="bg1"/>
                </a:solidFill>
              </a:rPr>
              <a:t>Filing of tariff with RRC not enough</a:t>
            </a:r>
          </a:p>
          <a:p>
            <a:pPr algn="just">
              <a:lnSpc>
                <a:spcPct val="110000"/>
              </a:lnSpc>
              <a:buClrTx/>
              <a:buFont typeface="Wingdings 2" panose="05020102010507070707" pitchFamily="18" charset="2"/>
              <a:buChar char=""/>
            </a:pPr>
            <a:r>
              <a:rPr lang="en-US" sz="1600" dirty="0" smtClean="0">
                <a:solidFill>
                  <a:schemeClr val="bg1"/>
                </a:solidFill>
              </a:rPr>
              <a:t>Court uses example of an “oil company” using a “ruse” for eminent domain power</a:t>
            </a:r>
          </a:p>
          <a:p>
            <a:pPr algn="just">
              <a:lnSpc>
                <a:spcPct val="110000"/>
              </a:lnSpc>
              <a:buClrTx/>
              <a:buFont typeface="Wingdings 2" panose="05020102010507070707" pitchFamily="18" charset="2"/>
              <a:buChar char=""/>
            </a:pPr>
            <a:r>
              <a:rPr lang="en-US" sz="1600" dirty="0" smtClean="0">
                <a:solidFill>
                  <a:schemeClr val="bg1"/>
                </a:solidFill>
              </a:rPr>
              <a:t>Footnote 28—only CO2 lines addressed, not other lines where common carrier at issue</a:t>
            </a:r>
          </a:p>
          <a:p>
            <a:pPr marL="837565" lvl="1" indent="-457200">
              <a:buAutoNum type="alphaUcPeriod" startAt="2"/>
              <a:tabLst>
                <a:tab pos="854075" algn="l"/>
                <a:tab pos="2633663" algn="l"/>
              </a:tabLst>
            </a:pP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15290"/>
            <a:ext cx="8229600" cy="990600"/>
          </a:xfrm>
        </p:spPr>
        <p:txBody>
          <a:bodyPr>
            <a:normAutofit fontScale="90000"/>
          </a:bodyPr>
          <a:lstStyle/>
          <a:p>
            <a:r>
              <a:rPr lang="en-US" sz="3100" dirty="0" smtClean="0">
                <a:solidFill>
                  <a:srgbClr val="FFE285"/>
                </a:solidFill>
              </a:rPr>
              <a:t/>
            </a:r>
            <a:br>
              <a:rPr lang="en-US" sz="3100" dirty="0" smtClean="0">
                <a:solidFill>
                  <a:srgbClr val="FFE285"/>
                </a:solidFill>
              </a:rPr>
            </a:br>
            <a:r>
              <a:rPr lang="en-US" sz="3100" dirty="0" smtClean="0">
                <a:solidFill>
                  <a:srgbClr val="FFE285"/>
                </a:solidFill>
              </a:rPr>
              <a:t>Subsequent proceedings in </a:t>
            </a:r>
            <a:r>
              <a:rPr lang="en-US" sz="3100" i="1" dirty="0" err="1" smtClean="0">
                <a:solidFill>
                  <a:srgbClr val="FFE285"/>
                </a:solidFill>
              </a:rPr>
              <a:t>Denbury</a:t>
            </a:r>
            <a:r>
              <a:rPr lang="en-US" sz="3100" dirty="0" smtClean="0">
                <a:solidFill>
                  <a:srgbClr val="FFE285"/>
                </a:solidFill>
              </a:rPr>
              <a:t>—New Summary Judgment Reversed on Appeal</a:t>
            </a:r>
            <a:r>
              <a:rPr lang="en-US" dirty="0" smtClean="0">
                <a:solidFill>
                  <a:srgbClr val="DFE773"/>
                </a:solidFill>
              </a:rPr>
              <a:t/>
            </a:r>
            <a:br>
              <a:rPr lang="en-US" dirty="0" smtClean="0">
                <a:solidFill>
                  <a:srgbClr val="DFE773"/>
                </a:solidFill>
              </a:rPr>
            </a:br>
            <a:endParaRPr lang="en-US" dirty="0">
              <a:solidFill>
                <a:srgbClr val="DFE773"/>
              </a:solidFill>
            </a:endParaRPr>
          </a:p>
        </p:txBody>
      </p:sp>
      <p:sp>
        <p:nvSpPr>
          <p:cNvPr id="3" name="Content Placeholder 2"/>
          <p:cNvSpPr>
            <a:spLocks noGrp="1"/>
          </p:cNvSpPr>
          <p:nvPr>
            <p:ph idx="1"/>
          </p:nvPr>
        </p:nvSpPr>
        <p:spPr>
          <a:xfrm>
            <a:off x="304800" y="1371600"/>
            <a:ext cx="8229600" cy="5433060"/>
          </a:xfrm>
        </p:spPr>
        <p:txBody>
          <a:bodyPr>
            <a:normAutofit fontScale="70000" lnSpcReduction="20000"/>
          </a:bodyPr>
          <a:lstStyle/>
          <a:p>
            <a:pPr marL="690563" lvl="3" indent="-342900" algn="just">
              <a:lnSpc>
                <a:spcPct val="150000"/>
              </a:lnSpc>
              <a:spcBef>
                <a:spcPts val="0"/>
              </a:spcBef>
              <a:buClr>
                <a:schemeClr val="bg1"/>
              </a:buClr>
              <a:buFont typeface="Wingdings 2" panose="05020102010507070707" pitchFamily="18" charset="2"/>
              <a:buChar char=""/>
              <a:tabLst>
                <a:tab pos="746125" algn="l"/>
                <a:tab pos="2633663" algn="l"/>
                <a:tab pos="3032125" algn="l"/>
              </a:tabLst>
            </a:pPr>
            <a:r>
              <a:rPr lang="en-US" sz="1500" dirty="0" smtClean="0">
                <a:solidFill>
                  <a:schemeClr val="bg1"/>
                </a:solidFill>
              </a:rPr>
              <a:t>Summary judgment granted to </a:t>
            </a:r>
            <a:r>
              <a:rPr lang="en-US" sz="1500" dirty="0" err="1" smtClean="0">
                <a:solidFill>
                  <a:schemeClr val="bg1"/>
                </a:solidFill>
              </a:rPr>
              <a:t>Denbury</a:t>
            </a:r>
            <a:r>
              <a:rPr lang="en-US" sz="1500" dirty="0" smtClean="0">
                <a:solidFill>
                  <a:schemeClr val="bg1"/>
                </a:solidFill>
              </a:rPr>
              <a:t> on remand February 18, 2014</a:t>
            </a:r>
          </a:p>
          <a:p>
            <a:pPr marL="690563" lvl="3" indent="-342900" algn="just">
              <a:lnSpc>
                <a:spcPct val="150000"/>
              </a:lnSpc>
              <a:spcBef>
                <a:spcPts val="0"/>
              </a:spcBef>
              <a:buClr>
                <a:schemeClr val="bg1"/>
              </a:buClr>
              <a:buFont typeface="Wingdings 2" panose="05020102010507070707" pitchFamily="18" charset="2"/>
              <a:buChar char=""/>
              <a:tabLst>
                <a:tab pos="746125" algn="l"/>
                <a:tab pos="2633663" algn="l"/>
                <a:tab pos="3032125" algn="l"/>
              </a:tabLst>
            </a:pPr>
            <a:r>
              <a:rPr lang="en-US" sz="1500" dirty="0" err="1">
                <a:solidFill>
                  <a:schemeClr val="bg1"/>
                </a:solidFill>
              </a:rPr>
              <a:t>Denbury</a:t>
            </a:r>
            <a:r>
              <a:rPr lang="en-US" sz="1500" dirty="0">
                <a:solidFill>
                  <a:schemeClr val="bg1"/>
                </a:solidFill>
              </a:rPr>
              <a:t> amended petition after summary judgment granted, to add declaratory judgment claim on “common carrier” status, then filed Motion for Final Judgment, signed four days later.  Potential procedural implications</a:t>
            </a:r>
          </a:p>
          <a:p>
            <a:pPr marL="690563" lvl="3" indent="-342900" algn="just">
              <a:lnSpc>
                <a:spcPct val="150000"/>
              </a:lnSpc>
              <a:spcBef>
                <a:spcPts val="0"/>
              </a:spcBef>
              <a:buClr>
                <a:schemeClr val="bg1"/>
              </a:buClr>
              <a:buFont typeface="Wingdings 2" panose="05020102010507070707" pitchFamily="18" charset="2"/>
              <a:buChar char=""/>
              <a:tabLst>
                <a:tab pos="746125" algn="l"/>
                <a:tab pos="2633663" algn="l"/>
                <a:tab pos="3032125" algn="l"/>
              </a:tabLst>
            </a:pPr>
            <a:r>
              <a:rPr lang="en-US" sz="1500" dirty="0" smtClean="0">
                <a:solidFill>
                  <a:schemeClr val="bg1"/>
                </a:solidFill>
              </a:rPr>
              <a:t>Case appealed again; oral argument Dec. 2014</a:t>
            </a:r>
          </a:p>
          <a:p>
            <a:pPr marL="690563" lvl="3" indent="-342900" algn="just">
              <a:lnSpc>
                <a:spcPct val="150000"/>
              </a:lnSpc>
              <a:spcBef>
                <a:spcPts val="0"/>
              </a:spcBef>
              <a:buClr>
                <a:schemeClr val="bg1"/>
              </a:buClr>
              <a:buFont typeface="Wingdings 2" panose="05020102010507070707" pitchFamily="18" charset="2"/>
              <a:buChar char=""/>
              <a:tabLst>
                <a:tab pos="746125" algn="l"/>
                <a:tab pos="2633663" algn="l"/>
                <a:tab pos="3032125" algn="l"/>
              </a:tabLst>
            </a:pPr>
            <a:r>
              <a:rPr lang="en-US" sz="1500" dirty="0" smtClean="0">
                <a:solidFill>
                  <a:schemeClr val="bg1"/>
                </a:solidFill>
              </a:rPr>
              <a:t>Decision issued February 12, 2015.  </a:t>
            </a:r>
            <a:r>
              <a:rPr lang="en-US" sz="1500" b="1" u="sng" dirty="0" smtClean="0">
                <a:solidFill>
                  <a:schemeClr val="bg1"/>
                </a:solidFill>
              </a:rPr>
              <a:t>REVERSED AND REMANDED</a:t>
            </a:r>
            <a:r>
              <a:rPr lang="en-US" sz="1500" dirty="0" smtClean="0">
                <a:solidFill>
                  <a:schemeClr val="bg1"/>
                </a:solidFill>
              </a:rPr>
              <a:t>.  Key takeaways:</a:t>
            </a:r>
          </a:p>
          <a:p>
            <a:pPr marL="882587" lvl="4" indent="-342900" algn="just">
              <a:lnSpc>
                <a:spcPct val="150000"/>
              </a:lnSpc>
              <a:spcBef>
                <a:spcPts val="0"/>
              </a:spcBef>
              <a:buClr>
                <a:schemeClr val="bg1"/>
              </a:buClr>
              <a:buFont typeface="Wingdings 2" panose="05020102010507070707" pitchFamily="18" charset="2"/>
              <a:buChar char=""/>
              <a:tabLst>
                <a:tab pos="746125" algn="l"/>
                <a:tab pos="2633663" algn="l"/>
                <a:tab pos="3032125" algn="l"/>
              </a:tabLst>
            </a:pPr>
            <a:r>
              <a:rPr lang="en-US" sz="1500" dirty="0" smtClean="0">
                <a:solidFill>
                  <a:schemeClr val="bg1"/>
                </a:solidFill>
              </a:rPr>
              <a:t>Business Org. Code Sec. 2.105 not independent ground for common carrier status—still must meet </a:t>
            </a:r>
            <a:r>
              <a:rPr lang="en-US" sz="1500" i="1" dirty="0" err="1" smtClean="0">
                <a:solidFill>
                  <a:schemeClr val="bg1"/>
                </a:solidFill>
              </a:rPr>
              <a:t>Denbury</a:t>
            </a:r>
            <a:r>
              <a:rPr lang="en-US" sz="1500" i="1" dirty="0" smtClean="0">
                <a:solidFill>
                  <a:schemeClr val="bg1"/>
                </a:solidFill>
              </a:rPr>
              <a:t> </a:t>
            </a:r>
            <a:r>
              <a:rPr lang="en-US" sz="1500" dirty="0" smtClean="0">
                <a:solidFill>
                  <a:schemeClr val="bg1"/>
                </a:solidFill>
              </a:rPr>
              <a:t>“reasonable probability” standard</a:t>
            </a:r>
          </a:p>
          <a:p>
            <a:pPr marL="882587" lvl="4" indent="-342900" algn="just">
              <a:lnSpc>
                <a:spcPct val="150000"/>
              </a:lnSpc>
              <a:spcBef>
                <a:spcPts val="0"/>
              </a:spcBef>
              <a:buClr>
                <a:schemeClr val="bg1"/>
              </a:buClr>
              <a:buFont typeface="Wingdings 2" panose="05020102010507070707" pitchFamily="18" charset="2"/>
              <a:buChar char=""/>
              <a:tabLst>
                <a:tab pos="746125" algn="l"/>
                <a:tab pos="2633663" algn="l"/>
                <a:tab pos="3032125" algn="l"/>
              </a:tabLst>
            </a:pPr>
            <a:r>
              <a:rPr lang="en-US" sz="1500" dirty="0" err="1" smtClean="0">
                <a:solidFill>
                  <a:schemeClr val="bg1"/>
                </a:solidFill>
              </a:rPr>
              <a:t>Denbury’s</a:t>
            </a:r>
            <a:r>
              <a:rPr lang="en-US" sz="1500" dirty="0" smtClean="0">
                <a:solidFill>
                  <a:schemeClr val="bg1"/>
                </a:solidFill>
              </a:rPr>
              <a:t> proofs not enough for summary judgment.  Intent of operator </a:t>
            </a:r>
            <a:r>
              <a:rPr lang="en-US" sz="1500" u="sng" dirty="0" smtClean="0">
                <a:solidFill>
                  <a:schemeClr val="bg1"/>
                </a:solidFill>
              </a:rPr>
              <a:t>at time of plan to construct the line</a:t>
            </a:r>
            <a:r>
              <a:rPr lang="en-US" sz="1500" dirty="0" smtClean="0">
                <a:solidFill>
                  <a:schemeClr val="bg1"/>
                </a:solidFill>
              </a:rPr>
              <a:t> is the key.  Later contracts not enough.</a:t>
            </a:r>
          </a:p>
          <a:p>
            <a:pPr marL="882587" lvl="4" indent="-342900" algn="just">
              <a:lnSpc>
                <a:spcPct val="150000"/>
              </a:lnSpc>
              <a:spcBef>
                <a:spcPts val="0"/>
              </a:spcBef>
              <a:buClr>
                <a:schemeClr val="bg1"/>
              </a:buClr>
              <a:buFont typeface="Wingdings 2" panose="05020102010507070707" pitchFamily="18" charset="2"/>
              <a:buChar char=""/>
              <a:tabLst>
                <a:tab pos="746125" algn="l"/>
                <a:tab pos="2633663" algn="l"/>
                <a:tab pos="3032125" algn="l"/>
              </a:tabLst>
            </a:pPr>
            <a:r>
              <a:rPr lang="en-US" sz="1500" dirty="0" smtClean="0">
                <a:solidFill>
                  <a:schemeClr val="bg1"/>
                </a:solidFill>
              </a:rPr>
              <a:t>Subjective beliefs of operator not probative—i.e., statements about anticipating future contracts, third parties, availability for use.  Use is a public </a:t>
            </a:r>
            <a:r>
              <a:rPr lang="en-US" sz="1500" dirty="0">
                <a:solidFill>
                  <a:schemeClr val="bg1"/>
                </a:solidFill>
              </a:rPr>
              <a:t>use </a:t>
            </a:r>
            <a:r>
              <a:rPr lang="en-US" sz="1500" dirty="0" smtClean="0">
                <a:solidFill>
                  <a:schemeClr val="bg1"/>
                </a:solidFill>
              </a:rPr>
              <a:t>“only </a:t>
            </a:r>
            <a:r>
              <a:rPr lang="en-US" sz="1500" dirty="0">
                <a:solidFill>
                  <a:schemeClr val="bg1"/>
                </a:solidFill>
              </a:rPr>
              <a:t>when there results to the public some </a:t>
            </a:r>
            <a:r>
              <a:rPr lang="en-US" sz="1500" i="1" dirty="0">
                <a:solidFill>
                  <a:schemeClr val="bg1"/>
                </a:solidFill>
              </a:rPr>
              <a:t>definite </a:t>
            </a:r>
            <a:r>
              <a:rPr lang="en-US" sz="1500" dirty="0">
                <a:solidFill>
                  <a:schemeClr val="bg1"/>
                </a:solidFill>
              </a:rPr>
              <a:t>right or use in the business or undertaking to which the property is devoted</a:t>
            </a:r>
            <a:r>
              <a:rPr lang="en-US" sz="1500" dirty="0" smtClean="0">
                <a:solidFill>
                  <a:schemeClr val="bg1"/>
                </a:solidFill>
              </a:rPr>
              <a:t>.”  </a:t>
            </a:r>
            <a:r>
              <a:rPr lang="en-US" sz="1500" i="1" dirty="0" smtClean="0">
                <a:solidFill>
                  <a:schemeClr val="bg1"/>
                </a:solidFill>
              </a:rPr>
              <a:t>Citing</a:t>
            </a:r>
            <a:r>
              <a:rPr lang="en-US" sz="1500" dirty="0" smtClean="0">
                <a:solidFill>
                  <a:schemeClr val="bg1"/>
                </a:solidFill>
              </a:rPr>
              <a:t> </a:t>
            </a:r>
            <a:r>
              <a:rPr lang="en-US" sz="1500" i="1" dirty="0">
                <a:solidFill>
                  <a:schemeClr val="bg1"/>
                </a:solidFill>
              </a:rPr>
              <a:t>Coastal States Gas Producing Co. v. Pate</a:t>
            </a:r>
            <a:r>
              <a:rPr lang="en-US" sz="1500" dirty="0">
                <a:solidFill>
                  <a:schemeClr val="bg1"/>
                </a:solidFill>
              </a:rPr>
              <a:t>, 309 S.W.2d 828, 833 (Tex. 1958) (emphasis </a:t>
            </a:r>
            <a:r>
              <a:rPr lang="en-US" sz="1500" dirty="0" smtClean="0">
                <a:solidFill>
                  <a:schemeClr val="bg1"/>
                </a:solidFill>
              </a:rPr>
              <a:t>added by </a:t>
            </a:r>
            <a:r>
              <a:rPr lang="en-US" sz="1500" i="1" dirty="0" err="1" smtClean="0">
                <a:solidFill>
                  <a:schemeClr val="bg1"/>
                </a:solidFill>
              </a:rPr>
              <a:t>Denbury</a:t>
            </a:r>
            <a:r>
              <a:rPr lang="en-US" sz="1500" i="1" dirty="0" smtClean="0">
                <a:solidFill>
                  <a:schemeClr val="bg1"/>
                </a:solidFill>
              </a:rPr>
              <a:t> </a:t>
            </a:r>
            <a:r>
              <a:rPr lang="en-US" sz="1500" dirty="0" smtClean="0">
                <a:solidFill>
                  <a:schemeClr val="bg1"/>
                </a:solidFill>
              </a:rPr>
              <a:t>court).</a:t>
            </a:r>
          </a:p>
          <a:p>
            <a:pPr marL="882587" lvl="4" indent="-342900" algn="just">
              <a:lnSpc>
                <a:spcPct val="150000"/>
              </a:lnSpc>
              <a:spcBef>
                <a:spcPts val="0"/>
              </a:spcBef>
              <a:buClr>
                <a:schemeClr val="bg1"/>
              </a:buClr>
              <a:buFont typeface="Wingdings 2" panose="05020102010507070707" pitchFamily="18" charset="2"/>
              <a:buChar char=""/>
              <a:tabLst>
                <a:tab pos="746125" algn="l"/>
                <a:tab pos="2633663" algn="l"/>
                <a:tab pos="3032125" algn="l"/>
              </a:tabLst>
            </a:pPr>
            <a:r>
              <a:rPr lang="en-US" sz="1500" dirty="0" err="1" smtClean="0">
                <a:solidFill>
                  <a:schemeClr val="bg1"/>
                </a:solidFill>
              </a:rPr>
              <a:t>Denbury’s</a:t>
            </a:r>
            <a:r>
              <a:rPr lang="en-US" sz="1500" dirty="0" smtClean="0">
                <a:solidFill>
                  <a:schemeClr val="bg1"/>
                </a:solidFill>
              </a:rPr>
              <a:t> alleged third party contracts came after the probative time frame.  Plus, whether these contracts establish public use is a matter for “reasonable jurors” to decide</a:t>
            </a:r>
          </a:p>
          <a:p>
            <a:pPr marL="882587" lvl="4" indent="-342900" algn="just">
              <a:lnSpc>
                <a:spcPct val="150000"/>
              </a:lnSpc>
              <a:spcBef>
                <a:spcPts val="0"/>
              </a:spcBef>
              <a:buClr>
                <a:schemeClr val="bg1"/>
              </a:buClr>
              <a:buFont typeface="Wingdings 2" panose="05020102010507070707" pitchFamily="18" charset="2"/>
              <a:buChar char=""/>
              <a:tabLst>
                <a:tab pos="746125" algn="l"/>
                <a:tab pos="2633663" algn="l"/>
                <a:tab pos="3032125" algn="l"/>
              </a:tabLst>
            </a:pPr>
            <a:r>
              <a:rPr lang="en-US" sz="1500" dirty="0" smtClean="0">
                <a:solidFill>
                  <a:schemeClr val="bg1"/>
                </a:solidFill>
              </a:rPr>
              <a:t>Contracts between </a:t>
            </a:r>
            <a:r>
              <a:rPr lang="en-US" sz="1500" dirty="0" err="1" smtClean="0">
                <a:solidFill>
                  <a:schemeClr val="bg1"/>
                </a:solidFill>
              </a:rPr>
              <a:t>Denbury</a:t>
            </a:r>
            <a:r>
              <a:rPr lang="en-US" sz="1500" dirty="0" smtClean="0">
                <a:solidFill>
                  <a:schemeClr val="bg1"/>
                </a:solidFill>
              </a:rPr>
              <a:t> Green and </a:t>
            </a:r>
            <a:r>
              <a:rPr lang="en-US" sz="1500" dirty="0" err="1" smtClean="0">
                <a:solidFill>
                  <a:schemeClr val="bg1"/>
                </a:solidFill>
              </a:rPr>
              <a:t>Denbury</a:t>
            </a:r>
            <a:r>
              <a:rPr lang="en-US" sz="1500" dirty="0" smtClean="0">
                <a:solidFill>
                  <a:schemeClr val="bg1"/>
                </a:solidFill>
              </a:rPr>
              <a:t> Onshore, ratified by some other small working interest owners, not enough for summary judgment.  Also, ExxonMobil did not ratify these contracts for its 9.7% interest, and other interest owners do not take title to nor possession of CO2</a:t>
            </a:r>
          </a:p>
          <a:p>
            <a:pPr marL="882587" lvl="4" indent="-342900" algn="just">
              <a:lnSpc>
                <a:spcPct val="150000"/>
              </a:lnSpc>
              <a:spcBef>
                <a:spcPts val="0"/>
              </a:spcBef>
              <a:buClr>
                <a:schemeClr val="bg1"/>
              </a:buClr>
              <a:buFont typeface="Wingdings 2" panose="05020102010507070707" pitchFamily="18" charset="2"/>
              <a:buChar char=""/>
              <a:tabLst>
                <a:tab pos="746125" algn="l"/>
                <a:tab pos="2633663" algn="l"/>
                <a:tab pos="3032125" algn="l"/>
              </a:tabLst>
            </a:pPr>
            <a:r>
              <a:rPr lang="en-US" sz="1500" dirty="0" smtClean="0">
                <a:solidFill>
                  <a:schemeClr val="bg1"/>
                </a:solidFill>
              </a:rPr>
              <a:t>Public interest must be </a:t>
            </a:r>
            <a:r>
              <a:rPr lang="en-US" sz="1500" b="1" i="1" dirty="0" smtClean="0">
                <a:solidFill>
                  <a:schemeClr val="bg1"/>
                </a:solidFill>
              </a:rPr>
              <a:t>substantial</a:t>
            </a:r>
            <a:r>
              <a:rPr lang="en-US" sz="1500" i="1" dirty="0" smtClean="0">
                <a:solidFill>
                  <a:schemeClr val="bg1"/>
                </a:solidFill>
              </a:rPr>
              <a:t>.  </a:t>
            </a:r>
            <a:r>
              <a:rPr lang="en-US" sz="1500" dirty="0" smtClean="0">
                <a:solidFill>
                  <a:schemeClr val="bg1"/>
                </a:solidFill>
              </a:rPr>
              <a:t>According to the Court, “</a:t>
            </a:r>
            <a:r>
              <a:rPr lang="en-US" sz="1600" dirty="0" smtClean="0">
                <a:solidFill>
                  <a:schemeClr val="bg1"/>
                </a:solidFill>
              </a:rPr>
              <a:t>Specifically</a:t>
            </a:r>
            <a:r>
              <a:rPr lang="en-US" sz="1600" dirty="0">
                <a:solidFill>
                  <a:schemeClr val="bg1"/>
                </a:solidFill>
              </a:rPr>
              <a:t>, the evidence raises a fact issue regarding whether the taking serves a </a:t>
            </a:r>
            <a:r>
              <a:rPr lang="en-US" sz="1600" i="1" dirty="0">
                <a:solidFill>
                  <a:schemeClr val="bg1"/>
                </a:solidFill>
              </a:rPr>
              <a:t>substantial </a:t>
            </a:r>
            <a:r>
              <a:rPr lang="en-US" sz="1600" dirty="0">
                <a:solidFill>
                  <a:schemeClr val="bg1"/>
                </a:solidFill>
              </a:rPr>
              <a:t>public interest</a:t>
            </a:r>
            <a:r>
              <a:rPr lang="en-US" sz="1600" dirty="0" smtClean="0">
                <a:solidFill>
                  <a:schemeClr val="bg1"/>
                </a:solidFill>
              </a:rPr>
              <a:t>.” </a:t>
            </a:r>
            <a:r>
              <a:rPr lang="en-US" sz="1600" i="1" dirty="0" smtClean="0">
                <a:solidFill>
                  <a:schemeClr val="bg1"/>
                </a:solidFill>
              </a:rPr>
              <a:t>Citing </a:t>
            </a:r>
            <a:r>
              <a:rPr lang="en-US" sz="1600" i="1" dirty="0">
                <a:solidFill>
                  <a:schemeClr val="bg1"/>
                </a:solidFill>
              </a:rPr>
              <a:t>Pate</a:t>
            </a:r>
            <a:r>
              <a:rPr lang="en-US" sz="1600" dirty="0">
                <a:solidFill>
                  <a:schemeClr val="bg1"/>
                </a:solidFill>
              </a:rPr>
              <a:t>, 309 S.W.2d at 833 </a:t>
            </a:r>
            <a:r>
              <a:rPr lang="en-US" sz="1600" dirty="0" smtClean="0">
                <a:solidFill>
                  <a:schemeClr val="bg1"/>
                </a:solidFill>
              </a:rPr>
              <a:t>(“A </a:t>
            </a:r>
            <a:r>
              <a:rPr lang="en-US" sz="1600" dirty="0">
                <a:solidFill>
                  <a:schemeClr val="bg1"/>
                </a:solidFill>
              </a:rPr>
              <a:t>taking of property for public use does not become a private use simply because a private entity benefits from the taking, as long as the </a:t>
            </a:r>
            <a:r>
              <a:rPr lang="en-US" sz="1600" dirty="0" smtClean="0">
                <a:solidFill>
                  <a:schemeClr val="bg1"/>
                </a:solidFill>
              </a:rPr>
              <a:t>public </a:t>
            </a:r>
            <a:r>
              <a:rPr lang="en-US" sz="1600" dirty="0">
                <a:solidFill>
                  <a:schemeClr val="bg1"/>
                </a:solidFill>
              </a:rPr>
              <a:t>has a direct, tangible and substantial interest and right in the undertaking.”). </a:t>
            </a:r>
            <a:endParaRPr lang="en-US" sz="1600" dirty="0" smtClean="0">
              <a:solidFill>
                <a:schemeClr val="bg1"/>
              </a:solidFill>
            </a:endParaRPr>
          </a:p>
          <a:p>
            <a:pPr marL="882587" lvl="4" indent="-342900" algn="just">
              <a:lnSpc>
                <a:spcPct val="150000"/>
              </a:lnSpc>
              <a:spcBef>
                <a:spcPts val="0"/>
              </a:spcBef>
              <a:buClr>
                <a:schemeClr val="bg1"/>
              </a:buClr>
              <a:buFont typeface="Wingdings 2" panose="05020102010507070707" pitchFamily="18" charset="2"/>
              <a:buChar char=""/>
              <a:tabLst>
                <a:tab pos="746125" algn="l"/>
                <a:tab pos="2633663" algn="l"/>
                <a:tab pos="3032125" algn="l"/>
              </a:tabLst>
            </a:pPr>
            <a:r>
              <a:rPr lang="en-US" sz="1500" dirty="0" smtClean="0">
                <a:solidFill>
                  <a:schemeClr val="bg1"/>
                </a:solidFill>
              </a:rPr>
              <a:t>Knowledge and intent are rarely appropriate for summary judgment.  Jury trial is the proper mechanism.</a:t>
            </a:r>
          </a:p>
          <a:p>
            <a:pPr marL="882587" lvl="4" indent="-342900" algn="just">
              <a:lnSpc>
                <a:spcPct val="150000"/>
              </a:lnSpc>
              <a:spcBef>
                <a:spcPts val="0"/>
              </a:spcBef>
              <a:buClr>
                <a:schemeClr val="bg1"/>
              </a:buClr>
              <a:buFont typeface="Wingdings 2" panose="05020102010507070707" pitchFamily="18" charset="2"/>
              <a:buChar char=""/>
              <a:tabLst>
                <a:tab pos="746125" algn="l"/>
                <a:tab pos="2633663" algn="l"/>
                <a:tab pos="3032125" algn="l"/>
              </a:tabLst>
            </a:pPr>
            <a:r>
              <a:rPr lang="en-US" sz="1500" dirty="0" smtClean="0">
                <a:solidFill>
                  <a:schemeClr val="bg1"/>
                </a:solidFill>
              </a:rPr>
              <a:t>Post-SJ amendment of pleadings irrelevant due to decision that summary </a:t>
            </a:r>
            <a:r>
              <a:rPr lang="en-US" sz="1500" smtClean="0">
                <a:solidFill>
                  <a:schemeClr val="bg1"/>
                </a:solidFill>
              </a:rPr>
              <a:t>judgment was inappropriate</a:t>
            </a:r>
            <a:endParaRPr lang="en-US" sz="1500" dirty="0">
              <a:solidFill>
                <a:schemeClr val="bg1"/>
              </a:solidFill>
            </a:endParaRPr>
          </a:p>
          <a:p>
            <a:pPr marL="137160" indent="0">
              <a:buNone/>
            </a:pPr>
            <a:endParaRPr lang="en-US" sz="2400" b="1" u="sng" dirty="0" smtClean="0">
              <a:solidFill>
                <a:schemeClr val="bg1"/>
              </a:solidFill>
            </a:endParaRPr>
          </a:p>
          <a:p>
            <a:pPr marL="1322197" lvl="3" indent="-457200">
              <a:spcBef>
                <a:spcPts val="0"/>
              </a:spcBef>
              <a:buClr>
                <a:schemeClr val="bg1"/>
              </a:buClr>
              <a:tabLst>
                <a:tab pos="854075" algn="l"/>
                <a:tab pos="2633663" algn="l"/>
                <a:tab pos="3032125" algn="l"/>
              </a:tabLst>
            </a:pPr>
            <a:endParaRPr lang="en-US" dirty="0" smtClean="0">
              <a:solidFill>
                <a:schemeClr val="bg1"/>
              </a:solidFill>
            </a:endParaRP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noAutofit/>
          </a:bodyPr>
          <a:lstStyle/>
          <a:p>
            <a:r>
              <a:rPr lang="en-US" sz="2800" i="1" dirty="0" err="1">
                <a:solidFill>
                  <a:srgbClr val="FFE285"/>
                </a:solidFill>
              </a:rPr>
              <a:t>Crosstex</a:t>
            </a:r>
            <a:r>
              <a:rPr lang="en-US" sz="2800" i="1" dirty="0">
                <a:solidFill>
                  <a:srgbClr val="FFE285"/>
                </a:solidFill>
              </a:rPr>
              <a:t> NGL Pipeline, LP v. Reins Road </a:t>
            </a:r>
            <a:r>
              <a:rPr lang="en-US" sz="2800" i="1" dirty="0" smtClean="0">
                <a:solidFill>
                  <a:srgbClr val="FFE285"/>
                </a:solidFill>
              </a:rPr>
              <a:t>Farms</a:t>
            </a:r>
            <a:r>
              <a:rPr lang="en-US" sz="2800" dirty="0" smtClean="0">
                <a:solidFill>
                  <a:srgbClr val="FFE285"/>
                </a:solidFill>
              </a:rPr>
              <a:t>, 404 </a:t>
            </a:r>
            <a:r>
              <a:rPr lang="en-US" sz="2800" dirty="0">
                <a:solidFill>
                  <a:srgbClr val="FFE285"/>
                </a:solidFill>
              </a:rPr>
              <a:t>S.W.3d </a:t>
            </a:r>
            <a:r>
              <a:rPr lang="en-US" sz="2800" dirty="0" smtClean="0">
                <a:solidFill>
                  <a:srgbClr val="FFE285"/>
                </a:solidFill>
              </a:rPr>
              <a:t>754 (</a:t>
            </a:r>
            <a:r>
              <a:rPr lang="en-US" sz="2800" dirty="0" err="1" smtClean="0">
                <a:solidFill>
                  <a:srgbClr val="FFE285"/>
                </a:solidFill>
              </a:rPr>
              <a:t>Tex.App</a:t>
            </a:r>
            <a:r>
              <a:rPr lang="en-US" sz="2800" dirty="0" smtClean="0">
                <a:solidFill>
                  <a:srgbClr val="FFE285"/>
                </a:solidFill>
              </a:rPr>
              <a:t>.—Beaumont 5/23/13) </a:t>
            </a:r>
            <a:endParaRPr lang="en-US" sz="2800" dirty="0">
              <a:solidFill>
                <a:srgbClr val="FFE285"/>
              </a:solidFill>
            </a:endParaRPr>
          </a:p>
        </p:txBody>
      </p:sp>
      <p:sp>
        <p:nvSpPr>
          <p:cNvPr id="3" name="Content Placeholder 2"/>
          <p:cNvSpPr>
            <a:spLocks noGrp="1"/>
          </p:cNvSpPr>
          <p:nvPr>
            <p:ph idx="1"/>
          </p:nvPr>
        </p:nvSpPr>
        <p:spPr>
          <a:xfrm>
            <a:off x="457200" y="1600200"/>
            <a:ext cx="8229600" cy="5013960"/>
          </a:xfrm>
        </p:spPr>
        <p:txBody>
          <a:bodyPr>
            <a:normAutofit fontScale="47500" lnSpcReduction="20000"/>
          </a:bodyPr>
          <a:lstStyle/>
          <a:p>
            <a:pPr>
              <a:lnSpc>
                <a:spcPct val="120000"/>
              </a:lnSpc>
              <a:buClrTx/>
            </a:pPr>
            <a:r>
              <a:rPr lang="en-US" sz="3200" dirty="0" smtClean="0">
                <a:solidFill>
                  <a:schemeClr val="bg1"/>
                </a:solidFill>
              </a:rPr>
              <a:t>Natural gas liquids line</a:t>
            </a:r>
          </a:p>
          <a:p>
            <a:pPr>
              <a:lnSpc>
                <a:spcPct val="120000"/>
              </a:lnSpc>
              <a:buClrTx/>
            </a:pPr>
            <a:r>
              <a:rPr lang="en-US" sz="3200" dirty="0" smtClean="0">
                <a:solidFill>
                  <a:schemeClr val="bg1"/>
                </a:solidFill>
              </a:rPr>
              <a:t>Trial court denied injunction to </a:t>
            </a:r>
            <a:r>
              <a:rPr lang="en-US" sz="3200" dirty="0" err="1" smtClean="0">
                <a:solidFill>
                  <a:schemeClr val="bg1"/>
                </a:solidFill>
              </a:rPr>
              <a:t>CrossTex</a:t>
            </a:r>
            <a:r>
              <a:rPr lang="en-US" sz="3200" dirty="0" smtClean="0">
                <a:solidFill>
                  <a:schemeClr val="bg1"/>
                </a:solidFill>
              </a:rPr>
              <a:t> against interference with surveying efforts</a:t>
            </a:r>
          </a:p>
          <a:p>
            <a:pPr>
              <a:lnSpc>
                <a:spcPct val="120000"/>
              </a:lnSpc>
              <a:buClrTx/>
            </a:pPr>
            <a:r>
              <a:rPr lang="en-US" sz="3200" dirty="0" smtClean="0">
                <a:solidFill>
                  <a:schemeClr val="bg1"/>
                </a:solidFill>
              </a:rPr>
              <a:t>Affirmed on appeal—no abuse of discretion, </a:t>
            </a:r>
            <a:r>
              <a:rPr lang="en-US" sz="3200" dirty="0" err="1" smtClean="0">
                <a:solidFill>
                  <a:schemeClr val="bg1"/>
                </a:solidFill>
              </a:rPr>
              <a:t>Crosstex</a:t>
            </a:r>
            <a:r>
              <a:rPr lang="en-US" sz="3200" dirty="0" smtClean="0">
                <a:solidFill>
                  <a:schemeClr val="bg1"/>
                </a:solidFill>
              </a:rPr>
              <a:t> not likely to prevail on its claims </a:t>
            </a:r>
            <a:endParaRPr lang="en-US" sz="3200" dirty="0">
              <a:solidFill>
                <a:schemeClr val="bg1"/>
              </a:solidFill>
            </a:endParaRPr>
          </a:p>
          <a:p>
            <a:pPr lvl="1">
              <a:lnSpc>
                <a:spcPct val="120000"/>
              </a:lnSpc>
              <a:buClrTx/>
            </a:pPr>
            <a:r>
              <a:rPr lang="en-US" sz="3200" dirty="0">
                <a:solidFill>
                  <a:schemeClr val="bg1"/>
                </a:solidFill>
              </a:rPr>
              <a:t> </a:t>
            </a:r>
            <a:r>
              <a:rPr lang="en-US" sz="3200" dirty="0" smtClean="0">
                <a:solidFill>
                  <a:schemeClr val="bg1"/>
                </a:solidFill>
              </a:rPr>
              <a:t>NGL line not same as crude petroleum line</a:t>
            </a:r>
          </a:p>
          <a:p>
            <a:pPr lvl="1">
              <a:lnSpc>
                <a:spcPct val="120000"/>
              </a:lnSpc>
              <a:buClrTx/>
            </a:pPr>
            <a:r>
              <a:rPr lang="en-US" sz="3200" dirty="0" smtClean="0">
                <a:solidFill>
                  <a:schemeClr val="bg1"/>
                </a:solidFill>
              </a:rPr>
              <a:t>Common carrier under Bus. Org. Code Section 2.105?  No—”there is evidence supporting the inference that the pipeline will not actually be used by the public.”</a:t>
            </a:r>
          </a:p>
          <a:p>
            <a:pPr lvl="1">
              <a:lnSpc>
                <a:spcPct val="120000"/>
              </a:lnSpc>
              <a:buClrTx/>
            </a:pPr>
            <a:r>
              <a:rPr lang="en-US" sz="3200" dirty="0" smtClean="0">
                <a:solidFill>
                  <a:schemeClr val="bg1"/>
                </a:solidFill>
              </a:rPr>
              <a:t>Process of T-4 permitting applies to non-CO2 lines</a:t>
            </a:r>
          </a:p>
          <a:p>
            <a:pPr>
              <a:lnSpc>
                <a:spcPct val="120000"/>
              </a:lnSpc>
              <a:buClrTx/>
            </a:pPr>
            <a:r>
              <a:rPr lang="en-US" sz="3200" dirty="0" smtClean="0">
                <a:solidFill>
                  <a:schemeClr val="bg1"/>
                </a:solidFill>
              </a:rPr>
              <a:t>Court rejects </a:t>
            </a:r>
            <a:r>
              <a:rPr lang="en-US" sz="3200" dirty="0" err="1" smtClean="0">
                <a:solidFill>
                  <a:schemeClr val="bg1"/>
                </a:solidFill>
              </a:rPr>
              <a:t>CrossTex</a:t>
            </a:r>
            <a:r>
              <a:rPr lang="en-US" sz="3200" dirty="0" smtClean="0">
                <a:solidFill>
                  <a:schemeClr val="bg1"/>
                </a:solidFill>
              </a:rPr>
              <a:t> evidence of public use under </a:t>
            </a:r>
            <a:r>
              <a:rPr lang="en-US" sz="3200" i="1" dirty="0" err="1" smtClean="0">
                <a:solidFill>
                  <a:schemeClr val="bg1"/>
                </a:solidFill>
              </a:rPr>
              <a:t>Denbury</a:t>
            </a:r>
            <a:r>
              <a:rPr lang="en-US" sz="3200" dirty="0" smtClean="0">
                <a:solidFill>
                  <a:schemeClr val="bg1"/>
                </a:solidFill>
              </a:rPr>
              <a:t> “probability” standard</a:t>
            </a:r>
          </a:p>
          <a:p>
            <a:pPr>
              <a:lnSpc>
                <a:spcPct val="120000"/>
              </a:lnSpc>
              <a:buClrTx/>
            </a:pPr>
            <a:r>
              <a:rPr lang="en-US" sz="3200" dirty="0" smtClean="0">
                <a:solidFill>
                  <a:schemeClr val="bg1"/>
                </a:solidFill>
              </a:rPr>
              <a:t>Only interlocutory on temporary relief but is the most striking rejection to date of a company’s proofs of public use—</a:t>
            </a:r>
          </a:p>
          <a:p>
            <a:pPr lvl="1">
              <a:lnSpc>
                <a:spcPct val="120000"/>
              </a:lnSpc>
              <a:buClrTx/>
            </a:pPr>
            <a:r>
              <a:rPr lang="en-US" sz="3200" dirty="0">
                <a:solidFill>
                  <a:schemeClr val="bg1"/>
                </a:solidFill>
              </a:rPr>
              <a:t>F</a:t>
            </a:r>
            <a:r>
              <a:rPr lang="en-US" sz="3200" dirty="0" smtClean="0">
                <a:solidFill>
                  <a:schemeClr val="bg1"/>
                </a:solidFill>
              </a:rPr>
              <a:t>ive unaffiliated contracts with third parties</a:t>
            </a:r>
          </a:p>
          <a:p>
            <a:pPr lvl="1">
              <a:lnSpc>
                <a:spcPct val="120000"/>
              </a:lnSpc>
              <a:buClrTx/>
            </a:pPr>
            <a:r>
              <a:rPr lang="en-US" sz="3200" dirty="0" err="1" smtClean="0">
                <a:solidFill>
                  <a:schemeClr val="bg1"/>
                </a:solidFill>
              </a:rPr>
              <a:t>CrossTex</a:t>
            </a:r>
            <a:r>
              <a:rPr lang="en-US" sz="3200" dirty="0" smtClean="0">
                <a:solidFill>
                  <a:schemeClr val="bg1"/>
                </a:solidFill>
              </a:rPr>
              <a:t> would purchase the liquids under four of them  </a:t>
            </a:r>
          </a:p>
          <a:p>
            <a:pPr lvl="1">
              <a:lnSpc>
                <a:spcPct val="120000"/>
              </a:lnSpc>
              <a:buClrTx/>
            </a:pPr>
            <a:r>
              <a:rPr lang="en-US" sz="3200" dirty="0">
                <a:solidFill>
                  <a:schemeClr val="bg1"/>
                </a:solidFill>
              </a:rPr>
              <a:t>F</a:t>
            </a:r>
            <a:r>
              <a:rPr lang="en-US" sz="3200" dirty="0" smtClean="0">
                <a:solidFill>
                  <a:schemeClr val="bg1"/>
                </a:solidFill>
              </a:rPr>
              <a:t>ifth contract involved a location not connected with </a:t>
            </a:r>
            <a:r>
              <a:rPr lang="en-US" sz="3200" dirty="0" err="1" smtClean="0">
                <a:solidFill>
                  <a:schemeClr val="bg1"/>
                </a:solidFill>
              </a:rPr>
              <a:t>CrossTex</a:t>
            </a:r>
            <a:r>
              <a:rPr lang="en-US" sz="3200" dirty="0" smtClean="0">
                <a:solidFill>
                  <a:schemeClr val="bg1"/>
                </a:solidFill>
              </a:rPr>
              <a:t> line as currently designed</a:t>
            </a:r>
          </a:p>
          <a:p>
            <a:pPr lvl="1">
              <a:lnSpc>
                <a:spcPct val="120000"/>
              </a:lnSpc>
              <a:buClrTx/>
            </a:pPr>
            <a:r>
              <a:rPr lang="en-US" sz="3200" dirty="0" smtClean="0">
                <a:solidFill>
                  <a:schemeClr val="bg1"/>
                </a:solidFill>
              </a:rPr>
              <a:t>Unsuccessful efforts to obtain other contracts under initial public tariff not enough, because </a:t>
            </a:r>
            <a:r>
              <a:rPr lang="en-US" sz="3200" dirty="0" err="1" smtClean="0">
                <a:solidFill>
                  <a:schemeClr val="bg1"/>
                </a:solidFill>
              </a:rPr>
              <a:t>CrossTex</a:t>
            </a:r>
            <a:r>
              <a:rPr lang="en-US" sz="3200" dirty="0" smtClean="0">
                <a:solidFill>
                  <a:schemeClr val="bg1"/>
                </a:solidFill>
              </a:rPr>
              <a:t> did not alter original tariff or conduct another open season</a:t>
            </a:r>
          </a:p>
          <a:p>
            <a:pPr>
              <a:lnSpc>
                <a:spcPct val="120000"/>
              </a:lnSpc>
              <a:buClrTx/>
            </a:pPr>
            <a:r>
              <a:rPr lang="en-US" sz="3200" dirty="0" smtClean="0">
                <a:solidFill>
                  <a:schemeClr val="bg1"/>
                </a:solidFill>
              </a:rPr>
              <a:t>Texas Supreme Court granted </a:t>
            </a:r>
            <a:r>
              <a:rPr lang="en-US" sz="3200" dirty="0">
                <a:solidFill>
                  <a:schemeClr val="bg1"/>
                </a:solidFill>
              </a:rPr>
              <a:t>a motion to extend the time to file a petition for review, but it does not appear that any petition for review was ever actually filed. </a:t>
            </a:r>
          </a:p>
          <a:p>
            <a:r>
              <a:rPr lang="en-US" dirty="0">
                <a:solidFill>
                  <a:schemeClr val="bg1"/>
                </a:solidFill>
              </a:rPr>
              <a:t>           </a:t>
            </a:r>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235" y="228600"/>
            <a:ext cx="8229600" cy="1143000"/>
          </a:xfrm>
        </p:spPr>
        <p:txBody>
          <a:bodyPr>
            <a:normAutofit fontScale="90000"/>
          </a:bodyPr>
          <a:lstStyle/>
          <a:p>
            <a:pPr lvl="0"/>
            <a:r>
              <a:rPr lang="en-US" sz="2400" i="1" dirty="0">
                <a:solidFill>
                  <a:srgbClr val="FFE285"/>
                </a:solidFill>
              </a:rPr>
              <a:t>Rhinoceros Ventures Group, Inc. v. </a:t>
            </a:r>
            <a:r>
              <a:rPr lang="en-US" sz="2400" i="1" dirty="0" err="1">
                <a:solidFill>
                  <a:srgbClr val="FFE285"/>
                </a:solidFill>
              </a:rPr>
              <a:t>Transcanada</a:t>
            </a:r>
            <a:r>
              <a:rPr lang="en-US" sz="2400" i="1" dirty="0">
                <a:solidFill>
                  <a:srgbClr val="FFE285"/>
                </a:solidFill>
              </a:rPr>
              <a:t> Keystone Pipeline, </a:t>
            </a:r>
            <a:r>
              <a:rPr lang="en-US" sz="2400" i="1" dirty="0" smtClean="0">
                <a:solidFill>
                  <a:srgbClr val="FFE285"/>
                </a:solidFill>
              </a:rPr>
              <a:t>LP</a:t>
            </a:r>
            <a:r>
              <a:rPr lang="en-US" sz="2400" dirty="0" smtClean="0">
                <a:solidFill>
                  <a:srgbClr val="FFE285"/>
                </a:solidFill>
              </a:rPr>
              <a:t>, 388 </a:t>
            </a:r>
            <a:r>
              <a:rPr lang="en-US" sz="2400" dirty="0">
                <a:solidFill>
                  <a:srgbClr val="FFE285"/>
                </a:solidFill>
              </a:rPr>
              <a:t>S.W.3d </a:t>
            </a:r>
            <a:r>
              <a:rPr lang="en-US" sz="2400" dirty="0" smtClean="0">
                <a:solidFill>
                  <a:srgbClr val="FFE285"/>
                </a:solidFill>
              </a:rPr>
              <a:t>405</a:t>
            </a:r>
            <a:r>
              <a:rPr lang="en-US" sz="2400" dirty="0">
                <a:solidFill>
                  <a:srgbClr val="FFE285"/>
                </a:solidFill>
              </a:rPr>
              <a:t> </a:t>
            </a:r>
            <a:r>
              <a:rPr lang="en-US" sz="2400" dirty="0" smtClean="0">
                <a:solidFill>
                  <a:srgbClr val="FFE285"/>
                </a:solidFill>
              </a:rPr>
              <a:t>(</a:t>
            </a:r>
            <a:r>
              <a:rPr lang="en-US" sz="2400" dirty="0" err="1" smtClean="0">
                <a:solidFill>
                  <a:srgbClr val="FFE285"/>
                </a:solidFill>
              </a:rPr>
              <a:t>Tex.App</a:t>
            </a:r>
            <a:r>
              <a:rPr lang="en-US" sz="2400" dirty="0">
                <a:solidFill>
                  <a:srgbClr val="FFE285"/>
                </a:solidFill>
              </a:rPr>
              <a:t>.—Beaumont </a:t>
            </a:r>
            <a:r>
              <a:rPr lang="en-US" sz="2400" dirty="0" smtClean="0">
                <a:solidFill>
                  <a:srgbClr val="FFE285"/>
                </a:solidFill>
              </a:rPr>
              <a:t>11/29/12, pet. denied)</a:t>
            </a:r>
            <a:r>
              <a:rPr lang="en-US" sz="2400" dirty="0">
                <a:solidFill>
                  <a:schemeClr val="bg1"/>
                </a:solidFill>
              </a:rPr>
              <a:t/>
            </a:r>
            <a:br>
              <a:rPr lang="en-US" sz="2400" dirty="0">
                <a:solidFill>
                  <a:schemeClr val="bg1"/>
                </a:solidFill>
              </a:rPr>
            </a:br>
            <a:endParaRPr lang="en-US" sz="2400" dirty="0"/>
          </a:p>
        </p:txBody>
      </p:sp>
      <p:sp>
        <p:nvSpPr>
          <p:cNvPr id="3" name="Content Placeholder 2"/>
          <p:cNvSpPr>
            <a:spLocks noGrp="1"/>
          </p:cNvSpPr>
          <p:nvPr>
            <p:ph idx="1"/>
          </p:nvPr>
        </p:nvSpPr>
        <p:spPr>
          <a:xfrm>
            <a:off x="448235" y="1371600"/>
            <a:ext cx="8229600" cy="4709160"/>
          </a:xfrm>
        </p:spPr>
        <p:txBody>
          <a:bodyPr>
            <a:normAutofit/>
          </a:bodyPr>
          <a:lstStyle/>
          <a:p>
            <a:pPr lvl="0">
              <a:buClrTx/>
            </a:pPr>
            <a:r>
              <a:rPr lang="en-US" sz="1600" dirty="0" smtClean="0">
                <a:solidFill>
                  <a:schemeClr val="bg1"/>
                </a:solidFill>
              </a:rPr>
              <a:t>Landowner challenged condemnation in MSJ based on lack of jurisdiction because pipeline is interstate common carrier</a:t>
            </a:r>
          </a:p>
          <a:p>
            <a:pPr lvl="0">
              <a:buClrTx/>
            </a:pPr>
            <a:r>
              <a:rPr lang="en-US" sz="1600" dirty="0" smtClean="0">
                <a:solidFill>
                  <a:schemeClr val="bg1"/>
                </a:solidFill>
              </a:rPr>
              <a:t>MSJ denied.  </a:t>
            </a:r>
            <a:endParaRPr lang="en-US" sz="1600" dirty="0">
              <a:solidFill>
                <a:schemeClr val="bg1"/>
              </a:solidFill>
            </a:endParaRPr>
          </a:p>
          <a:p>
            <a:pPr lvl="0">
              <a:buClrTx/>
            </a:pPr>
            <a:r>
              <a:rPr lang="en-US" sz="1600" dirty="0" smtClean="0">
                <a:solidFill>
                  <a:schemeClr val="bg1"/>
                </a:solidFill>
              </a:rPr>
              <a:t>Affirmed on appeal, holding that </a:t>
            </a:r>
            <a:r>
              <a:rPr lang="en-US" sz="1600" dirty="0">
                <a:solidFill>
                  <a:schemeClr val="bg1"/>
                </a:solidFill>
              </a:rPr>
              <a:t>operator </a:t>
            </a:r>
            <a:r>
              <a:rPr lang="en-US" sz="1600" dirty="0" smtClean="0">
                <a:solidFill>
                  <a:schemeClr val="bg1"/>
                </a:solidFill>
              </a:rPr>
              <a:t>of crude petroleum line was </a:t>
            </a:r>
            <a:r>
              <a:rPr lang="en-US" sz="1600" dirty="0">
                <a:solidFill>
                  <a:schemeClr val="bg1"/>
                </a:solidFill>
              </a:rPr>
              <a:t>a common carrier and had right to exercise eminent domain</a:t>
            </a:r>
          </a:p>
          <a:p>
            <a:pPr lvl="0">
              <a:buClrTx/>
            </a:pPr>
            <a:r>
              <a:rPr lang="en-US" sz="1600" dirty="0">
                <a:solidFill>
                  <a:schemeClr val="bg1"/>
                </a:solidFill>
              </a:rPr>
              <a:t>This case involved 111.002(1) </a:t>
            </a:r>
            <a:r>
              <a:rPr lang="en-US" sz="1600" dirty="0" smtClean="0">
                <a:solidFill>
                  <a:schemeClr val="bg1"/>
                </a:solidFill>
              </a:rPr>
              <a:t>and </a:t>
            </a:r>
            <a:r>
              <a:rPr lang="en-US" sz="1600" dirty="0">
                <a:solidFill>
                  <a:schemeClr val="bg1"/>
                </a:solidFill>
              </a:rPr>
              <a:t>not </a:t>
            </a:r>
            <a:r>
              <a:rPr lang="en-US" sz="1600" dirty="0" smtClean="0">
                <a:solidFill>
                  <a:schemeClr val="bg1"/>
                </a:solidFill>
              </a:rPr>
              <a:t>111.002(6)</a:t>
            </a:r>
          </a:p>
          <a:p>
            <a:pPr lvl="0" algn="just">
              <a:buClrTx/>
            </a:pPr>
            <a:r>
              <a:rPr lang="en-US" sz="1600" dirty="0" smtClean="0">
                <a:solidFill>
                  <a:schemeClr val="bg1"/>
                </a:solidFill>
              </a:rPr>
              <a:t>Rejects argument that “interstate” pipelines cannot qualify under 111.002(1) because not subject to each and every provision of Chapter 111.  Court relies on 111.002(1) language—”a pipeline or </a:t>
            </a:r>
            <a:r>
              <a:rPr lang="en-US" sz="1600" b="1" i="1" dirty="0" smtClean="0">
                <a:solidFill>
                  <a:schemeClr val="bg1"/>
                </a:solidFill>
              </a:rPr>
              <a:t>any part </a:t>
            </a:r>
            <a:r>
              <a:rPr lang="en-US" sz="1600" dirty="0" smtClean="0">
                <a:solidFill>
                  <a:schemeClr val="bg1"/>
                </a:solidFill>
              </a:rPr>
              <a:t>of a pipeline . . .”</a:t>
            </a:r>
          </a:p>
          <a:p>
            <a:pPr lvl="0" algn="just">
              <a:buClrTx/>
            </a:pPr>
            <a:r>
              <a:rPr lang="en-US" sz="1600" dirty="0" smtClean="0">
                <a:solidFill>
                  <a:schemeClr val="bg1"/>
                </a:solidFill>
              </a:rPr>
              <a:t>Notes that the </a:t>
            </a:r>
            <a:r>
              <a:rPr lang="en-US" sz="1600" i="1" dirty="0" err="1">
                <a:solidFill>
                  <a:schemeClr val="bg1"/>
                </a:solidFill>
              </a:rPr>
              <a:t>Denbury</a:t>
            </a:r>
            <a:r>
              <a:rPr lang="en-US" sz="1600" dirty="0">
                <a:solidFill>
                  <a:schemeClr val="bg1"/>
                </a:solidFill>
              </a:rPr>
              <a:t> </a:t>
            </a:r>
            <a:r>
              <a:rPr lang="en-US" sz="1600" dirty="0" smtClean="0">
                <a:solidFill>
                  <a:schemeClr val="bg1"/>
                </a:solidFill>
              </a:rPr>
              <a:t>Court </a:t>
            </a:r>
            <a:r>
              <a:rPr lang="en-US" sz="1600" dirty="0">
                <a:solidFill>
                  <a:schemeClr val="bg1"/>
                </a:solidFill>
              </a:rPr>
              <a:t>did not address subsection 111.002(1), </a:t>
            </a:r>
            <a:r>
              <a:rPr lang="en-US" sz="1600" dirty="0" smtClean="0">
                <a:solidFill>
                  <a:schemeClr val="bg1"/>
                </a:solidFill>
              </a:rPr>
              <a:t>and instead expressly noted in footnote 28 that </a:t>
            </a:r>
            <a:r>
              <a:rPr lang="en-US" sz="1600" dirty="0">
                <a:solidFill>
                  <a:schemeClr val="bg1"/>
                </a:solidFill>
              </a:rPr>
              <a:t>its decision is limited to persons seeking common-carrier pipeline status under Section 111.002(6) </a:t>
            </a:r>
            <a:endParaRPr lang="en-US" sz="1600" dirty="0" smtClean="0">
              <a:solidFill>
                <a:schemeClr val="bg1"/>
              </a:solidFill>
            </a:endParaRPr>
          </a:p>
          <a:p>
            <a:pPr lvl="0" algn="just">
              <a:buClrTx/>
            </a:pPr>
            <a:r>
              <a:rPr lang="en-US" sz="1600" dirty="0" smtClean="0">
                <a:solidFill>
                  <a:schemeClr val="bg1"/>
                </a:solidFill>
              </a:rPr>
              <a:t>Furthermore</a:t>
            </a:r>
            <a:r>
              <a:rPr lang="en-US" sz="1600" dirty="0">
                <a:solidFill>
                  <a:schemeClr val="bg1"/>
                </a:solidFill>
              </a:rPr>
              <a:t>, the record in </a:t>
            </a:r>
            <a:r>
              <a:rPr lang="en-US" sz="1600" i="1" dirty="0" err="1">
                <a:solidFill>
                  <a:schemeClr val="bg1"/>
                </a:solidFill>
              </a:rPr>
              <a:t>Denbury</a:t>
            </a:r>
            <a:r>
              <a:rPr lang="en-US" sz="1600" dirty="0">
                <a:solidFill>
                  <a:schemeClr val="bg1"/>
                </a:solidFill>
              </a:rPr>
              <a:t> included evidence suggesting that the pipeline would be exclusively for private use</a:t>
            </a:r>
            <a:r>
              <a:rPr lang="en-US" sz="1600" dirty="0" smtClean="0">
                <a:solidFill>
                  <a:schemeClr val="bg1"/>
                </a:solidFill>
              </a:rPr>
              <a:t>.  Apparently the “public use” issue was not viable in this case because Keystone clearly a common carrier for hire.</a:t>
            </a:r>
            <a:endParaRPr lang="en-US" sz="1600" dirty="0">
              <a:solidFill>
                <a:schemeClr val="bg1"/>
              </a:solidFill>
            </a:endParaRPr>
          </a:p>
          <a:p>
            <a:pPr algn="just">
              <a:buNone/>
            </a:pP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2400" i="1" dirty="0">
                <a:solidFill>
                  <a:srgbClr val="FFE285"/>
                </a:solidFill>
              </a:rPr>
              <a:t>Crawford Family Farm Partnership v. </a:t>
            </a:r>
            <a:r>
              <a:rPr lang="en-US" sz="2400" i="1" dirty="0" err="1">
                <a:solidFill>
                  <a:srgbClr val="FFE285"/>
                </a:solidFill>
              </a:rPr>
              <a:t>Transcanada</a:t>
            </a:r>
            <a:r>
              <a:rPr lang="en-US" sz="2400" i="1" dirty="0">
                <a:solidFill>
                  <a:srgbClr val="FFE285"/>
                </a:solidFill>
              </a:rPr>
              <a:t> Keystone Pipeline, </a:t>
            </a:r>
            <a:r>
              <a:rPr lang="en-US" sz="2400" i="1" dirty="0" smtClean="0">
                <a:solidFill>
                  <a:srgbClr val="FFE285"/>
                </a:solidFill>
              </a:rPr>
              <a:t>LP</a:t>
            </a:r>
            <a:r>
              <a:rPr lang="en-US" sz="2400" dirty="0" smtClean="0">
                <a:solidFill>
                  <a:srgbClr val="FFE285"/>
                </a:solidFill>
              </a:rPr>
              <a:t>, 409 </a:t>
            </a:r>
            <a:r>
              <a:rPr lang="en-US" sz="2400" dirty="0">
                <a:solidFill>
                  <a:srgbClr val="FFE285"/>
                </a:solidFill>
              </a:rPr>
              <a:t>S.W.3d </a:t>
            </a:r>
            <a:r>
              <a:rPr lang="en-US" sz="2400" dirty="0" smtClean="0">
                <a:solidFill>
                  <a:srgbClr val="FFE285"/>
                </a:solidFill>
              </a:rPr>
              <a:t>908 (</a:t>
            </a:r>
            <a:r>
              <a:rPr lang="en-US" sz="2400" dirty="0" err="1" smtClean="0">
                <a:solidFill>
                  <a:srgbClr val="FFE285"/>
                </a:solidFill>
              </a:rPr>
              <a:t>Tex.App</a:t>
            </a:r>
            <a:r>
              <a:rPr lang="en-US" sz="2400" dirty="0" smtClean="0">
                <a:solidFill>
                  <a:srgbClr val="FFE285"/>
                </a:solidFill>
              </a:rPr>
              <a:t>.—Texarkana 8/27/13, pet. denied, </a:t>
            </a:r>
            <a:r>
              <a:rPr lang="en-US" sz="2400" dirty="0" err="1" smtClean="0">
                <a:solidFill>
                  <a:srgbClr val="FFE285"/>
                </a:solidFill>
              </a:rPr>
              <a:t>reh’g</a:t>
            </a:r>
            <a:r>
              <a:rPr lang="en-US" sz="2400" dirty="0" smtClean="0">
                <a:solidFill>
                  <a:srgbClr val="FFE285"/>
                </a:solidFill>
              </a:rPr>
              <a:t> pet. denied)</a:t>
            </a:r>
            <a:endParaRPr lang="en-US" sz="2400" dirty="0">
              <a:solidFill>
                <a:srgbClr val="FFE285"/>
              </a:solidFill>
            </a:endParaRPr>
          </a:p>
        </p:txBody>
      </p:sp>
      <p:sp>
        <p:nvSpPr>
          <p:cNvPr id="3" name="Content Placeholder 2"/>
          <p:cNvSpPr>
            <a:spLocks noGrp="1"/>
          </p:cNvSpPr>
          <p:nvPr>
            <p:ph idx="1"/>
          </p:nvPr>
        </p:nvSpPr>
        <p:spPr>
          <a:xfrm>
            <a:off x="457200" y="1371600"/>
            <a:ext cx="8229600" cy="4937760"/>
          </a:xfrm>
        </p:spPr>
        <p:txBody>
          <a:bodyPr>
            <a:normAutofit lnSpcReduction="10000"/>
          </a:bodyPr>
          <a:lstStyle/>
          <a:p>
            <a:pPr marL="137160" lvl="0" indent="0">
              <a:buNone/>
            </a:pPr>
            <a:endParaRPr lang="en-US" sz="1800" dirty="0"/>
          </a:p>
          <a:p>
            <a:pPr lvl="0" algn="just">
              <a:buClrTx/>
            </a:pPr>
            <a:r>
              <a:rPr lang="en-US" sz="1800" dirty="0" smtClean="0">
                <a:solidFill>
                  <a:schemeClr val="bg1"/>
                </a:solidFill>
              </a:rPr>
              <a:t>Discussion at 922-923:  Affirmed </a:t>
            </a:r>
            <a:r>
              <a:rPr lang="en-US" sz="1800" dirty="0">
                <a:solidFill>
                  <a:schemeClr val="bg1"/>
                </a:solidFill>
              </a:rPr>
              <a:t>decision of trial court </a:t>
            </a:r>
            <a:r>
              <a:rPr lang="en-US" sz="1800" dirty="0" smtClean="0">
                <a:solidFill>
                  <a:schemeClr val="bg1"/>
                </a:solidFill>
              </a:rPr>
              <a:t>granting MSJ that pipeline </a:t>
            </a:r>
            <a:r>
              <a:rPr lang="en-US" sz="1800" dirty="0">
                <a:solidFill>
                  <a:schemeClr val="bg1"/>
                </a:solidFill>
              </a:rPr>
              <a:t>company was a common carrier with right of eminent domain and that the pipeline was a public use under </a:t>
            </a:r>
            <a:r>
              <a:rPr lang="en-US" sz="1800" dirty="0" smtClean="0">
                <a:solidFill>
                  <a:schemeClr val="bg1"/>
                </a:solidFill>
              </a:rPr>
              <a:t>Texas constitution.  </a:t>
            </a:r>
          </a:p>
          <a:p>
            <a:pPr lvl="0" algn="just">
              <a:buClrTx/>
            </a:pPr>
            <a:r>
              <a:rPr lang="en-US" sz="1800" dirty="0" smtClean="0">
                <a:solidFill>
                  <a:schemeClr val="bg1"/>
                </a:solidFill>
              </a:rPr>
              <a:t>MSJ also granted on “no evidence” grounds dismissing landowner claims of gross negligence and fraud</a:t>
            </a:r>
          </a:p>
          <a:p>
            <a:pPr lvl="0" algn="just">
              <a:buClrTx/>
            </a:pPr>
            <a:r>
              <a:rPr lang="en-US" sz="1800" dirty="0" smtClean="0">
                <a:solidFill>
                  <a:schemeClr val="bg1"/>
                </a:solidFill>
              </a:rPr>
              <a:t>Also denied landowner’s motion to dismiss for lack of jurisdiction</a:t>
            </a:r>
            <a:endParaRPr lang="en-US" sz="1800" dirty="0">
              <a:solidFill>
                <a:schemeClr val="bg1"/>
              </a:solidFill>
            </a:endParaRPr>
          </a:p>
          <a:p>
            <a:pPr lvl="0" algn="just">
              <a:buClrTx/>
            </a:pPr>
            <a:r>
              <a:rPr lang="en-US" sz="1800" dirty="0">
                <a:solidFill>
                  <a:schemeClr val="bg1"/>
                </a:solidFill>
              </a:rPr>
              <a:t>Cites </a:t>
            </a:r>
            <a:r>
              <a:rPr lang="en-US" sz="1800" i="1" dirty="0" err="1">
                <a:solidFill>
                  <a:schemeClr val="bg1"/>
                </a:solidFill>
              </a:rPr>
              <a:t>Crosstex</a:t>
            </a:r>
            <a:r>
              <a:rPr lang="en-US" sz="1800" i="1" dirty="0">
                <a:solidFill>
                  <a:schemeClr val="bg1"/>
                </a:solidFill>
              </a:rPr>
              <a:t> </a:t>
            </a:r>
            <a:r>
              <a:rPr lang="en-US" sz="1800" dirty="0">
                <a:solidFill>
                  <a:schemeClr val="bg1"/>
                </a:solidFill>
              </a:rPr>
              <a:t>for the notion that </a:t>
            </a:r>
            <a:r>
              <a:rPr lang="en-US" sz="1800" dirty="0" err="1">
                <a:solidFill>
                  <a:schemeClr val="bg1"/>
                </a:solidFill>
              </a:rPr>
              <a:t>Denbury’s</a:t>
            </a:r>
            <a:r>
              <a:rPr lang="en-US" sz="1800" dirty="0">
                <a:solidFill>
                  <a:schemeClr val="bg1"/>
                </a:solidFill>
              </a:rPr>
              <a:t> reasoning </a:t>
            </a:r>
            <a:r>
              <a:rPr lang="en-US" sz="1800" dirty="0" smtClean="0">
                <a:solidFill>
                  <a:schemeClr val="bg1"/>
                </a:solidFill>
              </a:rPr>
              <a:t>applies to non-CO2 lines. </a:t>
            </a:r>
          </a:p>
          <a:p>
            <a:pPr lvl="0" algn="just">
              <a:buClrTx/>
            </a:pPr>
            <a:r>
              <a:rPr lang="en-US" sz="1800" dirty="0" smtClean="0">
                <a:solidFill>
                  <a:schemeClr val="bg1"/>
                </a:solidFill>
              </a:rPr>
              <a:t>At </a:t>
            </a:r>
            <a:r>
              <a:rPr lang="en-US" sz="1800" dirty="0">
                <a:solidFill>
                  <a:schemeClr val="bg1"/>
                </a:solidFill>
              </a:rPr>
              <a:t>923:  Even if </a:t>
            </a:r>
            <a:r>
              <a:rPr lang="en-US" sz="1800" i="1" dirty="0" err="1">
                <a:solidFill>
                  <a:schemeClr val="bg1"/>
                </a:solidFill>
              </a:rPr>
              <a:t>Denbury</a:t>
            </a:r>
            <a:r>
              <a:rPr lang="en-US" sz="1800" dirty="0">
                <a:solidFill>
                  <a:schemeClr val="bg1"/>
                </a:solidFill>
              </a:rPr>
              <a:t> should apply in this case, the pipeline company in the case (TransCanada) would pass the “reasonable probability test” set forth in </a:t>
            </a:r>
            <a:r>
              <a:rPr lang="en-US" sz="1800" i="1" dirty="0" err="1" smtClean="0">
                <a:solidFill>
                  <a:schemeClr val="bg1"/>
                </a:solidFill>
              </a:rPr>
              <a:t>Denbury</a:t>
            </a:r>
            <a:endParaRPr lang="en-US" sz="1800" dirty="0">
              <a:solidFill>
                <a:schemeClr val="bg1"/>
              </a:solidFill>
            </a:endParaRPr>
          </a:p>
          <a:p>
            <a:pPr lvl="0" algn="just">
              <a:buClrTx/>
            </a:pPr>
            <a:r>
              <a:rPr lang="en-US" sz="1800" dirty="0" smtClean="0">
                <a:solidFill>
                  <a:schemeClr val="bg1"/>
                </a:solidFill>
              </a:rPr>
              <a:t>There </a:t>
            </a:r>
            <a:r>
              <a:rPr lang="en-US" sz="1800" dirty="0">
                <a:solidFill>
                  <a:schemeClr val="bg1"/>
                </a:solidFill>
              </a:rPr>
              <a:t>was evidence of several agreements with third party shippers and </a:t>
            </a:r>
            <a:r>
              <a:rPr lang="en-US" sz="1800" dirty="0" err="1" smtClean="0">
                <a:solidFill>
                  <a:schemeClr val="bg1"/>
                </a:solidFill>
              </a:rPr>
              <a:t>Transcanada</a:t>
            </a:r>
            <a:r>
              <a:rPr lang="en-US" sz="1800" dirty="0" smtClean="0">
                <a:solidFill>
                  <a:schemeClr val="bg1"/>
                </a:solidFill>
              </a:rPr>
              <a:t> would </a:t>
            </a:r>
            <a:r>
              <a:rPr lang="en-US" sz="1800" dirty="0">
                <a:solidFill>
                  <a:schemeClr val="bg1"/>
                </a:solidFill>
              </a:rPr>
              <a:t>not own any of the crude </a:t>
            </a:r>
            <a:r>
              <a:rPr lang="en-US" sz="1800" dirty="0" smtClean="0">
                <a:solidFill>
                  <a:schemeClr val="bg1"/>
                </a:solidFill>
              </a:rPr>
              <a:t>shipped </a:t>
            </a:r>
            <a:r>
              <a:rPr lang="en-US" sz="1800" dirty="0">
                <a:solidFill>
                  <a:schemeClr val="bg1"/>
                </a:solidFill>
              </a:rPr>
              <a:t>in the </a:t>
            </a:r>
            <a:r>
              <a:rPr lang="en-US" sz="1800" dirty="0" smtClean="0">
                <a:solidFill>
                  <a:schemeClr val="bg1"/>
                </a:solidFill>
              </a:rPr>
              <a:t>pipeline</a:t>
            </a:r>
          </a:p>
          <a:p>
            <a:pPr lvl="0" algn="just">
              <a:buClrTx/>
            </a:pPr>
            <a:r>
              <a:rPr lang="en-US" sz="1800" dirty="0" smtClean="0">
                <a:solidFill>
                  <a:schemeClr val="bg1"/>
                </a:solidFill>
              </a:rPr>
              <a:t>“Crawford submitted no evidence to the trial court to contradict or otherwise challenge the evidence of TransCanada as a common carrier ‘to or for the public for hire.’ “</a:t>
            </a:r>
            <a:endParaRPr lang="en-US" sz="1800" dirty="0">
              <a:solidFill>
                <a:schemeClr val="bg1"/>
              </a:solidFill>
            </a:endParaRPr>
          </a:p>
          <a:p>
            <a:pPr algn="just" hangingPunct="0">
              <a:buNone/>
            </a:pPr>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2800" i="1" dirty="0">
                <a:solidFill>
                  <a:srgbClr val="FFE285"/>
                </a:solidFill>
              </a:rPr>
              <a:t>In re Texas Rice Land Partners, Ltd.</a:t>
            </a:r>
            <a:r>
              <a:rPr lang="en-US" sz="2800" dirty="0">
                <a:solidFill>
                  <a:srgbClr val="FFE285"/>
                </a:solidFill>
              </a:rPr>
              <a:t> </a:t>
            </a:r>
            <a:r>
              <a:rPr lang="en-US" sz="2400" dirty="0">
                <a:solidFill>
                  <a:srgbClr val="FFE285"/>
                </a:solidFill>
              </a:rPr>
              <a:t>402 S.W.3d 334 </a:t>
            </a:r>
            <a:r>
              <a:rPr lang="en-US" sz="2800" dirty="0" smtClean="0">
                <a:solidFill>
                  <a:srgbClr val="FFE285"/>
                </a:solidFill>
              </a:rPr>
              <a:t>(</a:t>
            </a:r>
            <a:r>
              <a:rPr lang="en-US" sz="2800" dirty="0" err="1" smtClean="0">
                <a:solidFill>
                  <a:srgbClr val="FFE285"/>
                </a:solidFill>
              </a:rPr>
              <a:t>Tex.App</a:t>
            </a:r>
            <a:r>
              <a:rPr lang="en-US" sz="2800" dirty="0" smtClean="0">
                <a:solidFill>
                  <a:srgbClr val="FFE285"/>
                </a:solidFill>
              </a:rPr>
              <a:t>.—Beaumont 5/23/13) [same day as </a:t>
            </a:r>
            <a:r>
              <a:rPr lang="en-US" sz="2800" i="1" dirty="0" err="1" smtClean="0">
                <a:solidFill>
                  <a:srgbClr val="FFE285"/>
                </a:solidFill>
              </a:rPr>
              <a:t>Crosstex</a:t>
            </a:r>
            <a:r>
              <a:rPr lang="en-US" sz="2800" i="1" dirty="0" smtClean="0">
                <a:solidFill>
                  <a:srgbClr val="FFE285"/>
                </a:solidFill>
              </a:rPr>
              <a:t> decision</a:t>
            </a:r>
            <a:r>
              <a:rPr lang="en-US" sz="2800" dirty="0" smtClean="0">
                <a:solidFill>
                  <a:srgbClr val="FFE285"/>
                </a:solidFill>
              </a:rPr>
              <a:t>] (mandamus denied 9/6/13)</a:t>
            </a:r>
            <a:endParaRPr lang="en-US" sz="2800" dirty="0">
              <a:solidFill>
                <a:srgbClr val="FFE285"/>
              </a:solidFill>
            </a:endParaRPr>
          </a:p>
        </p:txBody>
      </p:sp>
      <p:sp>
        <p:nvSpPr>
          <p:cNvPr id="3" name="Content Placeholder 2"/>
          <p:cNvSpPr>
            <a:spLocks noGrp="1"/>
          </p:cNvSpPr>
          <p:nvPr>
            <p:ph idx="1"/>
          </p:nvPr>
        </p:nvSpPr>
        <p:spPr>
          <a:xfrm>
            <a:off x="457200" y="1435567"/>
            <a:ext cx="8229600" cy="4876800"/>
          </a:xfrm>
        </p:spPr>
        <p:txBody>
          <a:bodyPr>
            <a:normAutofit/>
          </a:bodyPr>
          <a:lstStyle/>
          <a:p>
            <a:pPr lvl="0">
              <a:spcBef>
                <a:spcPts val="0"/>
              </a:spcBef>
              <a:buNone/>
            </a:pPr>
            <a:r>
              <a:rPr lang="en-US" sz="2000" dirty="0"/>
              <a:t>  </a:t>
            </a:r>
            <a:endParaRPr lang="en-US" sz="2000" dirty="0" smtClean="0"/>
          </a:p>
          <a:p>
            <a:pPr algn="just">
              <a:lnSpc>
                <a:spcPct val="110000"/>
              </a:lnSpc>
              <a:spcBef>
                <a:spcPts val="0"/>
              </a:spcBef>
              <a:buClrTx/>
            </a:pPr>
            <a:r>
              <a:rPr lang="en-US" sz="1600" dirty="0" smtClean="0">
                <a:solidFill>
                  <a:schemeClr val="bg1"/>
                </a:solidFill>
              </a:rPr>
              <a:t>Texas Rice filed a petition for writ of mandamus to order trial court to vacate writ of possession issued to TransCanada after Commissioners’ hearing awarded $20,808 in compensation for easements</a:t>
            </a:r>
          </a:p>
          <a:p>
            <a:pPr algn="just">
              <a:lnSpc>
                <a:spcPct val="110000"/>
              </a:lnSpc>
              <a:spcBef>
                <a:spcPts val="0"/>
              </a:spcBef>
              <a:buClrTx/>
            </a:pPr>
            <a:r>
              <a:rPr lang="en-US" sz="1600" dirty="0" smtClean="0">
                <a:solidFill>
                  <a:schemeClr val="bg1"/>
                </a:solidFill>
              </a:rPr>
              <a:t>Texas Rice objected, requested jury trial and asserted TransCanada did not possess power of eminent domain</a:t>
            </a:r>
          </a:p>
          <a:p>
            <a:pPr algn="just">
              <a:lnSpc>
                <a:spcPct val="110000"/>
              </a:lnSpc>
              <a:spcBef>
                <a:spcPts val="0"/>
              </a:spcBef>
              <a:buClrTx/>
            </a:pPr>
            <a:r>
              <a:rPr lang="en-US" sz="1600" dirty="0" smtClean="0">
                <a:solidFill>
                  <a:schemeClr val="bg1"/>
                </a:solidFill>
              </a:rPr>
              <a:t>Footnote 1:  Cites </a:t>
            </a:r>
            <a:r>
              <a:rPr lang="en-US" sz="1600" i="1" dirty="0" smtClean="0">
                <a:solidFill>
                  <a:schemeClr val="bg1"/>
                </a:solidFill>
              </a:rPr>
              <a:t>Rhinoceros</a:t>
            </a:r>
            <a:r>
              <a:rPr lang="en-US" sz="1600" dirty="0" smtClean="0">
                <a:solidFill>
                  <a:schemeClr val="bg1"/>
                </a:solidFill>
              </a:rPr>
              <a:t> and repeats holding that interstate operators are entitled to common carrier status if other elements met</a:t>
            </a:r>
          </a:p>
          <a:p>
            <a:pPr algn="just">
              <a:lnSpc>
                <a:spcPct val="110000"/>
              </a:lnSpc>
              <a:spcBef>
                <a:spcPts val="0"/>
              </a:spcBef>
              <a:buClrTx/>
            </a:pPr>
            <a:r>
              <a:rPr lang="en-US" sz="1600" dirty="0" smtClean="0">
                <a:solidFill>
                  <a:schemeClr val="bg1"/>
                </a:solidFill>
              </a:rPr>
              <a:t>Prop. Code Section 21.021 “Possession Pending Litigation” allows party with eminent domain authority to take possession pending the results of further litigation if pay required amounts into court registry </a:t>
            </a:r>
          </a:p>
          <a:p>
            <a:pPr algn="just">
              <a:lnSpc>
                <a:spcPct val="110000"/>
              </a:lnSpc>
              <a:spcBef>
                <a:spcPts val="0"/>
              </a:spcBef>
              <a:buClrTx/>
            </a:pPr>
            <a:r>
              <a:rPr lang="en-US" sz="1600" dirty="0" smtClean="0">
                <a:solidFill>
                  <a:schemeClr val="bg1"/>
                </a:solidFill>
              </a:rPr>
              <a:t>“[W]e recognize that there must be evidence in the record that reasonably supports TransCanada’s assertion that it is an entity with ‘eminent domain authority,’ and it was error for the trial court to refrain from making such a preliminary finding.”  </a:t>
            </a:r>
          </a:p>
          <a:p>
            <a:pPr algn="just">
              <a:lnSpc>
                <a:spcPct val="110000"/>
              </a:lnSpc>
              <a:spcBef>
                <a:spcPts val="0"/>
              </a:spcBef>
              <a:buClrTx/>
            </a:pPr>
            <a:r>
              <a:rPr lang="en-US" sz="1600" dirty="0" smtClean="0">
                <a:solidFill>
                  <a:schemeClr val="bg1"/>
                </a:solidFill>
              </a:rPr>
              <a:t>Court finds trial court’s error harmless due to uncontroverted evidence of TransCanada’s common carrier status</a:t>
            </a:r>
          </a:p>
          <a:p>
            <a:pPr algn="just">
              <a:spcBef>
                <a:spcPts val="0"/>
              </a:spcBef>
            </a:pPr>
            <a:endParaRPr lang="en-US" sz="2000" dirty="0" smtClean="0">
              <a:solidFill>
                <a:schemeClr val="bg1"/>
              </a:solidFill>
            </a:endParaRPr>
          </a:p>
          <a:p>
            <a:pPr algn="just">
              <a:spcBef>
                <a:spcPts val="0"/>
              </a:spcBef>
            </a:pPr>
            <a:endParaRPr lang="en-US" sz="2000" dirty="0" smtClean="0">
              <a:solidFill>
                <a:schemeClr val="bg1"/>
              </a:solidFill>
            </a:endParaRPr>
          </a:p>
          <a:p>
            <a:pPr>
              <a:spcBef>
                <a:spcPts val="0"/>
              </a:spcBef>
              <a:buNone/>
            </a:pPr>
            <a:endParaRPr lang="en-US" sz="2000" dirty="0" smtClean="0">
              <a:solidFill>
                <a:schemeClr val="bg1"/>
              </a:solidFill>
            </a:endParaRPr>
          </a:p>
          <a:p>
            <a:pPr>
              <a:spcBef>
                <a:spcPts val="0"/>
              </a:spcBef>
              <a:buNone/>
            </a:pP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2800" dirty="0" smtClean="0">
                <a:solidFill>
                  <a:srgbClr val="FFE285"/>
                </a:solidFill>
              </a:rPr>
              <a:t>RRC Issues New Rules effective March 1, 2015</a:t>
            </a:r>
            <a:endParaRPr lang="en-US" sz="2800" dirty="0">
              <a:solidFill>
                <a:srgbClr val="FFE285"/>
              </a:solidFill>
            </a:endParaRPr>
          </a:p>
        </p:txBody>
      </p:sp>
      <p:sp>
        <p:nvSpPr>
          <p:cNvPr id="3" name="Content Placeholder 2"/>
          <p:cNvSpPr>
            <a:spLocks noGrp="1"/>
          </p:cNvSpPr>
          <p:nvPr>
            <p:ph idx="1"/>
          </p:nvPr>
        </p:nvSpPr>
        <p:spPr>
          <a:xfrm>
            <a:off x="457200" y="685800"/>
            <a:ext cx="8229600" cy="5562600"/>
          </a:xfrm>
        </p:spPr>
        <p:txBody>
          <a:bodyPr>
            <a:normAutofit fontScale="92500" lnSpcReduction="10000"/>
          </a:bodyPr>
          <a:lstStyle/>
          <a:p>
            <a:pPr marL="137160" indent="0" algn="just">
              <a:buNone/>
            </a:pPr>
            <a:endParaRPr lang="en-US" sz="1800" dirty="0" smtClean="0">
              <a:solidFill>
                <a:schemeClr val="bg1"/>
              </a:solidFill>
            </a:endParaRPr>
          </a:p>
          <a:p>
            <a:pPr algn="just">
              <a:lnSpc>
                <a:spcPct val="110000"/>
              </a:lnSpc>
              <a:buClrTx/>
            </a:pPr>
            <a:r>
              <a:rPr lang="en-US" sz="1500" dirty="0" smtClean="0">
                <a:solidFill>
                  <a:schemeClr val="bg1"/>
                </a:solidFill>
              </a:rPr>
              <a:t>A copy of the Commission Staff’s Memorandum to the Commission with responses to various comments and the public hearing September 22, 2014, along with the adopted amendments to 16 TAC § 3.70 is located at the following link:</a:t>
            </a:r>
          </a:p>
          <a:p>
            <a:pPr algn="just">
              <a:lnSpc>
                <a:spcPct val="110000"/>
              </a:lnSpc>
              <a:buClr>
                <a:schemeClr val="bg1"/>
              </a:buClr>
            </a:pPr>
            <a:r>
              <a:rPr lang="en-US" sz="1500" dirty="0" smtClean="0">
                <a:hlinkClick r:id="rId2"/>
              </a:rPr>
              <a:t>Adopt-amend-3-70-common-carrier-120214-SIG.pdf</a:t>
            </a:r>
            <a:endParaRPr lang="en-US" sz="1500" dirty="0" smtClean="0"/>
          </a:p>
          <a:p>
            <a:pPr>
              <a:lnSpc>
                <a:spcPct val="110000"/>
              </a:lnSpc>
              <a:buClrTx/>
            </a:pPr>
            <a:r>
              <a:rPr lang="en-US" sz="1500" dirty="0" smtClean="0">
                <a:solidFill>
                  <a:schemeClr val="bg1"/>
                </a:solidFill>
              </a:rPr>
              <a:t>Key takeaways:</a:t>
            </a:r>
          </a:p>
          <a:p>
            <a:pPr lvl="1">
              <a:lnSpc>
                <a:spcPct val="110000"/>
              </a:lnSpc>
              <a:buClrTx/>
            </a:pPr>
            <a:r>
              <a:rPr lang="en-US" sz="1400" dirty="0" smtClean="0">
                <a:solidFill>
                  <a:schemeClr val="bg1"/>
                </a:solidFill>
              </a:rPr>
              <a:t>Does not resolve </a:t>
            </a:r>
            <a:r>
              <a:rPr lang="en-US" sz="1400" i="1" dirty="0" err="1" smtClean="0">
                <a:solidFill>
                  <a:schemeClr val="bg1"/>
                </a:solidFill>
              </a:rPr>
              <a:t>Denbury</a:t>
            </a:r>
            <a:r>
              <a:rPr lang="en-US" sz="1400" dirty="0" smtClean="0">
                <a:solidFill>
                  <a:schemeClr val="bg1"/>
                </a:solidFill>
              </a:rPr>
              <a:t> litigation issues or challenges to eminent domain status:  </a:t>
            </a:r>
          </a:p>
          <a:p>
            <a:pPr marL="914400" lvl="1" indent="0" algn="just">
              <a:lnSpc>
                <a:spcPct val="110000"/>
              </a:lnSpc>
              <a:buClrTx/>
              <a:buNone/>
            </a:pPr>
            <a:r>
              <a:rPr lang="en-US" sz="1400" i="1" dirty="0" smtClean="0">
                <a:solidFill>
                  <a:schemeClr val="bg1"/>
                </a:solidFill>
              </a:rPr>
              <a:t>“The Commission disagrees with assertions made by TSCRA and other commentators that the Court in </a:t>
            </a:r>
            <a:r>
              <a:rPr lang="en-US" sz="1400" i="1" dirty="0" err="1" smtClean="0">
                <a:solidFill>
                  <a:schemeClr val="bg1"/>
                </a:solidFill>
              </a:rPr>
              <a:t>Denbury</a:t>
            </a:r>
            <a:r>
              <a:rPr lang="en-US" sz="1400" i="1" dirty="0">
                <a:solidFill>
                  <a:schemeClr val="bg1"/>
                </a:solidFill>
              </a:rPr>
              <a:t> </a:t>
            </a:r>
            <a:r>
              <a:rPr lang="en-US" sz="1400" i="1" dirty="0" smtClean="0">
                <a:solidFill>
                  <a:schemeClr val="bg1"/>
                </a:solidFill>
              </a:rPr>
              <a:t>suggested the Commission should expand its processing of applications for T-4 permits to encompass investigation and adversarial testing of, particularly, the common carrier assertions made by T-4 applicants. . . . [T]he parties point to no regulation or enabling legislation directing the Commission to investigate and determine </a:t>
            </a:r>
            <a:r>
              <a:rPr lang="en-US" sz="1400" i="1" dirty="0">
                <a:solidFill>
                  <a:schemeClr val="bg1"/>
                </a:solidFill>
              </a:rPr>
              <a:t>whether a pipeline will in fact serve the public</a:t>
            </a:r>
            <a:r>
              <a:rPr lang="en-US" sz="1400" i="1" dirty="0" smtClean="0">
                <a:solidFill>
                  <a:schemeClr val="bg1"/>
                </a:solidFill>
              </a:rPr>
              <a:t>."</a:t>
            </a:r>
          </a:p>
          <a:p>
            <a:pPr lvl="1" algn="just">
              <a:lnSpc>
                <a:spcPct val="110000"/>
              </a:lnSpc>
              <a:buClrTx/>
            </a:pPr>
            <a:r>
              <a:rPr lang="en-US" sz="1400" dirty="0" smtClean="0">
                <a:solidFill>
                  <a:schemeClr val="bg1"/>
                </a:solidFill>
              </a:rPr>
              <a:t>No routing or siting authority, so no pre-permit review of routing and siting appropriate</a:t>
            </a:r>
          </a:p>
          <a:p>
            <a:pPr lvl="1" algn="just">
              <a:lnSpc>
                <a:spcPct val="110000"/>
              </a:lnSpc>
              <a:buClrTx/>
            </a:pPr>
            <a:r>
              <a:rPr lang="en-US" sz="1400" dirty="0" smtClean="0">
                <a:solidFill>
                  <a:schemeClr val="bg1"/>
                </a:solidFill>
              </a:rPr>
              <a:t>A court’s disagreement with an operator’s assertion of common carrier does not necessarily make that assertion a falsehood or false filing, so no penalties or standards for revocation are appropriate.  Revocation amendment is based on failure to comply with the Commission’s rules and Texas law.</a:t>
            </a:r>
          </a:p>
          <a:p>
            <a:pPr lvl="1" algn="just">
              <a:lnSpc>
                <a:spcPct val="110000"/>
              </a:lnSpc>
              <a:buClrTx/>
            </a:pPr>
            <a:r>
              <a:rPr lang="en-US" sz="1400" dirty="0" smtClean="0">
                <a:solidFill>
                  <a:schemeClr val="bg1"/>
                </a:solidFill>
              </a:rPr>
              <a:t>No notice, hearings or comments on T-4 applications.  Routing and ownership are not the Commission’s job.  Permit is to </a:t>
            </a:r>
            <a:r>
              <a:rPr lang="en-US" sz="1400" u="sng" dirty="0" smtClean="0">
                <a:solidFill>
                  <a:schemeClr val="bg1"/>
                </a:solidFill>
              </a:rPr>
              <a:t>operate</a:t>
            </a:r>
            <a:r>
              <a:rPr lang="en-US" sz="1400" dirty="0" smtClean="0">
                <a:solidFill>
                  <a:schemeClr val="bg1"/>
                </a:solidFill>
              </a:rPr>
              <a:t> the line; not about ownership or routing or authority to condemn.</a:t>
            </a:r>
          </a:p>
          <a:p>
            <a:pPr lvl="1" algn="just">
              <a:lnSpc>
                <a:spcPct val="110000"/>
              </a:lnSpc>
              <a:buClrTx/>
            </a:pPr>
            <a:r>
              <a:rPr lang="en-US" sz="1400" dirty="0" smtClean="0">
                <a:solidFill>
                  <a:schemeClr val="bg1"/>
                </a:solidFill>
              </a:rPr>
              <a:t>Remedy for disagreement with common carrier classification is a “court challenge”</a:t>
            </a:r>
          </a:p>
          <a:p>
            <a:pPr lvl="1" algn="just">
              <a:lnSpc>
                <a:spcPct val="110000"/>
              </a:lnSpc>
              <a:buClrTx/>
            </a:pPr>
            <a:r>
              <a:rPr lang="en-US" sz="1400" dirty="0" smtClean="0">
                <a:solidFill>
                  <a:schemeClr val="bg1"/>
                </a:solidFill>
              </a:rPr>
              <a:t>Commission agrees that a T-4 permit does not preempt a court challenge but does not believe an express statement to that effect is necessary.</a:t>
            </a:r>
          </a:p>
          <a:p>
            <a:pPr lvl="1" algn="just">
              <a:lnSpc>
                <a:spcPct val="110000"/>
              </a:lnSpc>
              <a:buClrTx/>
            </a:pPr>
            <a:r>
              <a:rPr lang="en-US" sz="1400" dirty="0" smtClean="0">
                <a:solidFill>
                  <a:schemeClr val="bg1"/>
                </a:solidFill>
              </a:rPr>
              <a:t>Commission is not an interstate agent and has no authority to regulate interstate pipelines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1682" y="1143000"/>
            <a:ext cx="8229600" cy="5715000"/>
          </a:xfrm>
        </p:spPr>
        <p:txBody>
          <a:bodyPr>
            <a:noAutofit/>
          </a:bodyPr>
          <a:lstStyle/>
          <a:p>
            <a:pPr algn="just">
              <a:spcBef>
                <a:spcPts val="0"/>
              </a:spcBef>
              <a:buClrTx/>
            </a:pPr>
            <a:r>
              <a:rPr lang="en-US" sz="1600" dirty="0" smtClean="0">
                <a:solidFill>
                  <a:schemeClr val="bg1"/>
                </a:solidFill>
              </a:rPr>
              <a:t>Applicant must submit sworn statement of factual basis supporting classification as common carrier, gas utility or a private line</a:t>
            </a:r>
          </a:p>
          <a:p>
            <a:pPr algn="just">
              <a:spcBef>
                <a:spcPts val="0"/>
              </a:spcBef>
              <a:buClrTx/>
            </a:pPr>
            <a:r>
              <a:rPr lang="en-US" sz="1600" dirty="0" smtClean="0">
                <a:solidFill>
                  <a:schemeClr val="bg1"/>
                </a:solidFill>
              </a:rPr>
              <a:t>Statement must include, if applicable, an attestation to knowledge of eminent domain provisions in Property Code and the Landowner’s Bill of Rights published by Attorney General</a:t>
            </a:r>
          </a:p>
          <a:p>
            <a:pPr algn="just">
              <a:spcBef>
                <a:spcPts val="0"/>
              </a:spcBef>
              <a:buClrTx/>
            </a:pPr>
            <a:r>
              <a:rPr lang="en-US" sz="1600" dirty="0" smtClean="0">
                <a:solidFill>
                  <a:schemeClr val="bg1"/>
                </a:solidFill>
              </a:rPr>
              <a:t>Supporting documentation and any other information requested by the Commission</a:t>
            </a:r>
          </a:p>
          <a:p>
            <a:pPr algn="just">
              <a:spcBef>
                <a:spcPts val="0"/>
              </a:spcBef>
              <a:buClrTx/>
            </a:pPr>
            <a:r>
              <a:rPr lang="en-US" sz="1600" dirty="0" smtClean="0">
                <a:solidFill>
                  <a:schemeClr val="bg1"/>
                </a:solidFill>
              </a:rPr>
              <a:t>RRC has 15 days to determine if application is complete</a:t>
            </a:r>
          </a:p>
          <a:p>
            <a:pPr algn="just">
              <a:spcBef>
                <a:spcPts val="0"/>
              </a:spcBef>
              <a:buClrTx/>
            </a:pPr>
            <a:r>
              <a:rPr lang="en-US" sz="1600" dirty="0" smtClean="0">
                <a:solidFill>
                  <a:schemeClr val="bg1"/>
                </a:solidFill>
              </a:rPr>
              <a:t>Once application is complete, Commission “shall issue, amend, or cancel the pipeline permit or deny the pipeline permit </a:t>
            </a:r>
            <a:r>
              <a:rPr lang="en-US" sz="1600" b="1" u="sng" dirty="0" smtClean="0">
                <a:solidFill>
                  <a:schemeClr val="bg1"/>
                </a:solidFill>
              </a:rPr>
              <a:t>as filed</a:t>
            </a:r>
            <a:r>
              <a:rPr lang="en-US" sz="1600" dirty="0" smtClean="0">
                <a:solidFill>
                  <a:schemeClr val="bg1"/>
                </a:solidFill>
              </a:rPr>
              <a:t>” within 45 days</a:t>
            </a:r>
          </a:p>
          <a:p>
            <a:pPr algn="just">
              <a:spcBef>
                <a:spcPts val="0"/>
              </a:spcBef>
              <a:buClrTx/>
            </a:pPr>
            <a:r>
              <a:rPr lang="en-US" sz="1600" dirty="0" smtClean="0">
                <a:solidFill>
                  <a:schemeClr val="bg1"/>
                </a:solidFill>
              </a:rPr>
              <a:t>If Commission is satisfied from its review of the application and supporting documentation that the proposed line is, or will be, laid, equipped, managed and operated in accordance with the “laws of the state and the rules and regulations of the Commission, the permit may be granted.”  [deleted references to “conservation laws” and “waste reduction”]</a:t>
            </a:r>
          </a:p>
          <a:p>
            <a:pPr algn="just">
              <a:spcBef>
                <a:spcPts val="0"/>
              </a:spcBef>
              <a:buClrTx/>
            </a:pPr>
            <a:r>
              <a:rPr lang="en-US" sz="1600" dirty="0" smtClean="0">
                <a:solidFill>
                  <a:schemeClr val="bg1"/>
                </a:solidFill>
              </a:rPr>
              <a:t>Permit revocable at any time after a hearing held after 10 days’ notice if the Commission finds that the pipeline is not being operated in accordance with the laws of the state and the rules and </a:t>
            </a:r>
            <a:r>
              <a:rPr lang="en-US" sz="1600" dirty="0" err="1" smtClean="0">
                <a:solidFill>
                  <a:schemeClr val="bg1"/>
                </a:solidFill>
              </a:rPr>
              <a:t>regs</a:t>
            </a:r>
            <a:r>
              <a:rPr lang="en-US" sz="1600" dirty="0" smtClean="0">
                <a:solidFill>
                  <a:schemeClr val="bg1"/>
                </a:solidFill>
              </a:rPr>
              <a:t> of Commission</a:t>
            </a:r>
          </a:p>
          <a:p>
            <a:pPr algn="just">
              <a:spcBef>
                <a:spcPts val="0"/>
              </a:spcBef>
              <a:buClrTx/>
            </a:pPr>
            <a:r>
              <a:rPr lang="en-US" sz="1600" dirty="0">
                <a:solidFill>
                  <a:schemeClr val="bg1"/>
                </a:solidFill>
              </a:rPr>
              <a:t>Permit is renewable annually</a:t>
            </a:r>
          </a:p>
          <a:p>
            <a:pPr marL="137160" indent="0" algn="just">
              <a:spcBef>
                <a:spcPts val="0"/>
              </a:spcBef>
              <a:buNone/>
            </a:pPr>
            <a:endParaRPr lang="en-US" sz="1600" dirty="0">
              <a:solidFill>
                <a:schemeClr val="bg1"/>
              </a:solidFill>
            </a:endParaRPr>
          </a:p>
        </p:txBody>
      </p:sp>
      <p:sp>
        <p:nvSpPr>
          <p:cNvPr id="4" name="Title 1"/>
          <p:cNvSpPr>
            <a:spLocks noGrp="1"/>
          </p:cNvSpPr>
          <p:nvPr>
            <p:ph type="title"/>
          </p:nvPr>
        </p:nvSpPr>
        <p:spPr>
          <a:xfrm>
            <a:off x="457200" y="274638"/>
            <a:ext cx="8229600" cy="715962"/>
          </a:xfrm>
        </p:spPr>
        <p:txBody>
          <a:bodyPr>
            <a:normAutofit/>
          </a:bodyPr>
          <a:lstStyle/>
          <a:p>
            <a:r>
              <a:rPr lang="en-US" sz="2800" dirty="0" smtClean="0">
                <a:solidFill>
                  <a:srgbClr val="FFE285"/>
                </a:solidFill>
              </a:rPr>
              <a:t>Key Provisions of Amended § 3.70</a:t>
            </a:r>
            <a:endParaRPr lang="en-US" sz="2800" dirty="0">
              <a:solidFill>
                <a:srgbClr val="FFE285"/>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Apex</Template>
  <TotalTime>14235</TotalTime>
  <Words>1303</Words>
  <Application>Microsoft Office PowerPoint</Application>
  <PresentationFormat>On-screen Show (4:3)</PresentationFormat>
  <Paragraphs>113</Paragraphs>
  <Slides>11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Book Antiqua</vt:lpstr>
      <vt:lpstr>Calibri</vt:lpstr>
      <vt:lpstr>Lucida Sans</vt:lpstr>
      <vt:lpstr>Wingdings</vt:lpstr>
      <vt:lpstr>Wingdings 2</vt:lpstr>
      <vt:lpstr>Wingdings 3</vt:lpstr>
      <vt:lpstr>Apex</vt:lpstr>
      <vt:lpstr>Common Carrier Condemnation after Denbury</vt:lpstr>
      <vt:lpstr>Texas Rice Land Partners, Ltd. v. Denbury Green Pipeline-Texas, LLC, 363 S.W.3d 192 (Tex. 2012)</vt:lpstr>
      <vt:lpstr> Subsequent proceedings in Denbury—New Summary Judgment Reversed on Appeal </vt:lpstr>
      <vt:lpstr>Crosstex NGL Pipeline, LP v. Reins Road Farms, 404 S.W.3d 754 (Tex.App.—Beaumont 5/23/13) </vt:lpstr>
      <vt:lpstr>Rhinoceros Ventures Group, Inc. v. Transcanada Keystone Pipeline, LP, 388 S.W.3d 405 (Tex.App.—Beaumont 11/29/12, pet. denied) </vt:lpstr>
      <vt:lpstr>Crawford Family Farm Partnership v. Transcanada Keystone Pipeline, LP, 409 S.W.3d 908 (Tex.App.—Texarkana 8/27/13, pet. denied, reh’g pet. denied)</vt:lpstr>
      <vt:lpstr>In re Texas Rice Land Partners, Ltd. 402 S.W.3d 334 (Tex.App.—Beaumont 5/23/13) [same day as Crosstex decision] (mandamus denied 9/6/13)</vt:lpstr>
      <vt:lpstr>RRC Issues New Rules effective March 1, 2015</vt:lpstr>
      <vt:lpstr>Key Provisions of Amended § 3.70</vt:lpstr>
      <vt:lpstr>FERC Certificate Comparison</vt:lpstr>
      <vt:lpstr>Concerns and Issues going forward </vt:lpstr>
    </vt:vector>
  </TitlesOfParts>
  <Company>Looper Reed &amp; McGraw P.C.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trockmoore</dc:creator>
  <cp:lastModifiedBy>Marty Averill</cp:lastModifiedBy>
  <cp:revision>396</cp:revision>
  <cp:lastPrinted>2015-02-13T18:04:30Z</cp:lastPrinted>
  <dcterms:created xsi:type="dcterms:W3CDTF">2012-11-09T15:03:48Z</dcterms:created>
  <dcterms:modified xsi:type="dcterms:W3CDTF">2015-02-18T14:39:32Z</dcterms:modified>
</cp:coreProperties>
</file>